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handoutMasterIdLst>
    <p:handoutMasterId r:id="rId21"/>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73" r:id="rId15"/>
    <p:sldId id="269" r:id="rId16"/>
    <p:sldId id="270" r:id="rId17"/>
    <p:sldId id="271" r:id="rId18"/>
    <p:sldId id="272"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rry Ruff" initials="JR" lastIdx="2" clrIdx="0"/>
  <p:cmAuthor id="2" name="Ivy Wick" initials="IW" lastIdx="2" clrIdx="1">
    <p:extLst>
      <p:ext uri="{19B8F6BF-5375-455C-9EA6-DF929625EA0E}">
        <p15:presenceInfo xmlns:p15="http://schemas.microsoft.com/office/powerpoint/2012/main" userId="S::iwick@smp.org::8a276e13-0cfc-4af6-996b-112183f0d8e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427" autoAdjust="0"/>
    <p:restoredTop sz="86114" autoAdjust="0"/>
  </p:normalViewPr>
  <p:slideViewPr>
    <p:cSldViewPr>
      <p:cViewPr>
        <p:scale>
          <a:sx n="65" d="100"/>
          <a:sy n="65" d="100"/>
        </p:scale>
        <p:origin x="761" y="62"/>
      </p:cViewPr>
      <p:guideLst>
        <p:guide orient="horz" pos="2160"/>
        <p:guide pos="2880"/>
      </p:guideLst>
    </p:cSldViewPr>
  </p:slideViewPr>
  <p:notesTextViewPr>
    <p:cViewPr>
      <p:scale>
        <a:sx n="100" d="100"/>
        <a:sy n="100" d="100"/>
      </p:scale>
      <p:origin x="0" y="-117"/>
    </p:cViewPr>
  </p:notesTextViewPr>
  <p:notesViewPr>
    <p:cSldViewPr>
      <p:cViewPr varScale="1">
        <p:scale>
          <a:sx n="99" d="100"/>
          <a:sy n="99" d="100"/>
        </p:scale>
        <p:origin x="4272"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F9FBF35-D604-3247-8F14-DE363E84DD2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590BEA1E-A0E4-FD41-8A9E-D239540D603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39140DC-7307-6940-9821-3E5B4D608C07}" type="datetimeFigureOut">
              <a:rPr lang="en-US" smtClean="0"/>
              <a:t>12/4/2020</a:t>
            </a:fld>
            <a:endParaRPr lang="en-US" dirty="0"/>
          </a:p>
        </p:txBody>
      </p:sp>
      <p:sp>
        <p:nvSpPr>
          <p:cNvPr id="4" name="Footer Placeholder 3">
            <a:extLst>
              <a:ext uri="{FF2B5EF4-FFF2-40B4-BE49-F238E27FC236}">
                <a16:creationId xmlns:a16="http://schemas.microsoft.com/office/drawing/2014/main" id="{B84587AD-72B8-FF46-BD55-5DBD92BD240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04CC678F-4AEF-0F48-AD90-578991B1F17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BABF54C-42E7-B544-A99D-9691AF2E1856}" type="slidenum">
              <a:rPr lang="en-US" smtClean="0"/>
              <a:t>‹#›</a:t>
            </a:fld>
            <a:endParaRPr lang="en-US" dirty="0"/>
          </a:p>
        </p:txBody>
      </p:sp>
    </p:spTree>
    <p:extLst>
      <p:ext uri="{BB962C8B-B14F-4D97-AF65-F5344CB8AC3E}">
        <p14:creationId xmlns:p14="http://schemas.microsoft.com/office/powerpoint/2010/main" val="42102077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728F2B-10A1-42D5-914E-F298A7E39417}" type="datetimeFigureOut">
              <a:rPr lang="en-US" smtClean="0"/>
              <a:pPr/>
              <a:t>12/4/2020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20DC229-7167-44B8-9A48-0708C090EF13}" type="slidenum">
              <a:rPr lang="en-US" smtClean="0"/>
              <a:pPr/>
              <a:t>‹#›</a:t>
            </a:fld>
            <a:endParaRPr lang="en-US" dirty="0"/>
          </a:p>
        </p:txBody>
      </p:sp>
    </p:spTree>
    <p:extLst>
      <p:ext uri="{BB962C8B-B14F-4D97-AF65-F5344CB8AC3E}">
        <p14:creationId xmlns:p14="http://schemas.microsoft.com/office/powerpoint/2010/main" val="5200579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a:t>
            </a:fld>
            <a:endParaRPr lang="en-US" dirty="0"/>
          </a:p>
        </p:txBody>
      </p:sp>
    </p:spTree>
    <p:extLst>
      <p:ext uri="{BB962C8B-B14F-4D97-AF65-F5344CB8AC3E}">
        <p14:creationId xmlns:p14="http://schemas.microsoft.com/office/powerpoint/2010/main" val="4280269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Anneka/Shutterstock.com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Jesus forgave sinners and reconciled sinners with God and with the People of God. So, reconciliation with God means reconciliation with the community as well.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a:solidFill>
                  <a:schemeClr val="bg1">
                    <a:lumMod val="65000"/>
                  </a:schemeClr>
                </a:solidFill>
              </a:rPr>
              <a:t>It is true that you can talk to God and ask for forgiveness. But only God can forgive, and he has given that same power to the bishops and priests, not so they can “lord it over us,” but rather to assure us that if we are forgiven on Earth in the Sacrament of Penance and Reconciliation, we are forgiven by God as well.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a:solidFill>
                  <a:schemeClr val="bg1">
                    <a:lumMod val="65000"/>
                  </a:schemeClr>
                </a:solidFill>
              </a:rPr>
              <a:t>Remind your students that the “seal of the confessional” binds the confessor to secrecy. A priest can never reveal to anyone what he hears in the Sacrament of Penance and Reconciliation. </a:t>
            </a:r>
            <a:endParaRPr lang="en-US" sz="1200" b="1" i="1"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10</a:t>
            </a:fld>
            <a:endParaRPr lang="en-US" dirty="0"/>
          </a:p>
        </p:txBody>
      </p:sp>
    </p:spTree>
    <p:extLst>
      <p:ext uri="{BB962C8B-B14F-4D97-AF65-F5344CB8AC3E}">
        <p14:creationId xmlns:p14="http://schemas.microsoft.com/office/powerpoint/2010/main" val="25453683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a:solidFill>
                  <a:schemeClr val="bg1">
                    <a:lumMod val="65000"/>
                  </a:schemeClr>
                </a:solidFill>
              </a:rPr>
              <a:t>© Freedom Studio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solidFill>
                <a:schemeClr val="bg1">
                  <a:lumMod val="65000"/>
                </a:schemeClr>
              </a:solidFill>
            </a:endParaRPr>
          </a:p>
          <a:p>
            <a:r>
              <a:rPr lang="en-US" i="1" dirty="0"/>
              <a:t>Notes: </a:t>
            </a:r>
            <a:r>
              <a:rPr lang="en-US" dirty="0"/>
              <a:t>Only God can forgive sins, and this power of forgiveness, given to the Apostles and their successors, is exercised in the name of the Holy Trinity. </a:t>
            </a:r>
          </a:p>
          <a:p>
            <a:endParaRPr lang="en-US" dirty="0"/>
          </a:p>
          <a:p>
            <a:r>
              <a:rPr lang="en-US" dirty="0"/>
              <a:t>One concrete example of Jesus forgiving sins is the healing of the paralytic in the Gospel of Mark, chapter 2.  We see an important component of the Sacrament of Penance and Reconciliation when Jesus sees the faith of the friends of the paralytic who lower him through the roof. Jesus heals the paralytic because of their faith.</a:t>
            </a:r>
          </a:p>
        </p:txBody>
      </p:sp>
      <p:sp>
        <p:nvSpPr>
          <p:cNvPr id="4" name="Slide Number Placeholder 3"/>
          <p:cNvSpPr>
            <a:spLocks noGrp="1"/>
          </p:cNvSpPr>
          <p:nvPr>
            <p:ph type="sldNum" sz="quarter" idx="10"/>
          </p:nvPr>
        </p:nvSpPr>
        <p:spPr/>
        <p:txBody>
          <a:bodyPr/>
          <a:lstStyle/>
          <a:p>
            <a:fld id="{720DC229-7167-44B8-9A48-0708C090EF13}" type="slidenum">
              <a:rPr lang="en-US" smtClean="0"/>
              <a:pPr/>
              <a:t>11</a:t>
            </a:fld>
            <a:endParaRPr lang="en-US" dirty="0"/>
          </a:p>
        </p:txBody>
      </p:sp>
    </p:spTree>
    <p:extLst>
      <p:ext uri="{BB962C8B-B14F-4D97-AF65-F5344CB8AC3E}">
        <p14:creationId xmlns:p14="http://schemas.microsoft.com/office/powerpoint/2010/main" val="11663206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Anneka/Shutterstock.com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An example of a second conversion is Saint Peter. His first conversion was his answering of Jesus’ invitation to follow him. After Jesus’ arrest, Peter denied his relationship with Jesus three times He was filled with remorse and wept bitterly. Jesus forgave him, and Saint Peter’s conversion restored him to right relationship with Jesus and with the followers of Jesus, the Church. Peter’s second conversion is encouraging to us. Even though we try hard to live in a way hat is pleasing to God, we will still sin. But we have the Sacrament of Penance and Reconciliation available to us. When we truly desire forgiveness and commit to turning our lives around, we are not alone. </a:t>
            </a:r>
          </a:p>
        </p:txBody>
      </p:sp>
      <p:sp>
        <p:nvSpPr>
          <p:cNvPr id="4" name="Slide Number Placeholder 3"/>
          <p:cNvSpPr>
            <a:spLocks noGrp="1"/>
          </p:cNvSpPr>
          <p:nvPr>
            <p:ph type="sldNum" sz="quarter" idx="10"/>
          </p:nvPr>
        </p:nvSpPr>
        <p:spPr/>
        <p:txBody>
          <a:bodyPr/>
          <a:lstStyle/>
          <a:p>
            <a:fld id="{720DC229-7167-44B8-9A48-0708C090EF13}" type="slidenum">
              <a:rPr lang="en-US" smtClean="0"/>
              <a:pPr/>
              <a:t>12</a:t>
            </a:fld>
            <a:endParaRPr lang="en-US" dirty="0"/>
          </a:p>
        </p:txBody>
      </p:sp>
    </p:spTree>
    <p:extLst>
      <p:ext uri="{BB962C8B-B14F-4D97-AF65-F5344CB8AC3E}">
        <p14:creationId xmlns:p14="http://schemas.microsoft.com/office/powerpoint/2010/main" val="9840294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Boris15/Shutterstock.com</a:t>
            </a:r>
            <a:endParaRPr lang="en-US" b="1" dirty="0"/>
          </a:p>
        </p:txBody>
      </p:sp>
      <p:sp>
        <p:nvSpPr>
          <p:cNvPr id="4" name="Slide Number Placeholder 3"/>
          <p:cNvSpPr>
            <a:spLocks noGrp="1"/>
          </p:cNvSpPr>
          <p:nvPr>
            <p:ph type="sldNum" sz="quarter" idx="5"/>
          </p:nvPr>
        </p:nvSpPr>
        <p:spPr/>
        <p:txBody>
          <a:bodyPr/>
          <a:lstStyle/>
          <a:p>
            <a:fld id="{720DC229-7167-44B8-9A48-0708C090EF13}" type="slidenum">
              <a:rPr lang="en-US" smtClean="0"/>
              <a:pPr/>
              <a:t>13</a:t>
            </a:fld>
            <a:endParaRPr lang="en-US" dirty="0"/>
          </a:p>
        </p:txBody>
      </p:sp>
    </p:spTree>
    <p:extLst>
      <p:ext uri="{BB962C8B-B14F-4D97-AF65-F5344CB8AC3E}">
        <p14:creationId xmlns:p14="http://schemas.microsoft.com/office/powerpoint/2010/main" val="34842852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Boris15/Shutterstock.com</a:t>
            </a:r>
            <a:endParaRPr lang="en-US" b="1" dirty="0"/>
          </a:p>
        </p:txBody>
      </p:sp>
      <p:sp>
        <p:nvSpPr>
          <p:cNvPr id="4" name="Slide Number Placeholder 3"/>
          <p:cNvSpPr>
            <a:spLocks noGrp="1"/>
          </p:cNvSpPr>
          <p:nvPr>
            <p:ph type="sldNum" sz="quarter" idx="5"/>
          </p:nvPr>
        </p:nvSpPr>
        <p:spPr/>
        <p:txBody>
          <a:bodyPr/>
          <a:lstStyle/>
          <a:p>
            <a:fld id="{720DC229-7167-44B8-9A48-0708C090EF13}" type="slidenum">
              <a:rPr lang="en-US" smtClean="0"/>
              <a:pPr/>
              <a:t>14</a:t>
            </a:fld>
            <a:endParaRPr lang="en-US" dirty="0"/>
          </a:p>
        </p:txBody>
      </p:sp>
    </p:spTree>
    <p:extLst>
      <p:ext uri="{BB962C8B-B14F-4D97-AF65-F5344CB8AC3E}">
        <p14:creationId xmlns:p14="http://schemas.microsoft.com/office/powerpoint/2010/main" val="962337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 Anneka/Shutterstock.com</a:t>
            </a:r>
          </a:p>
          <a:p>
            <a:endParaRPr lang="en-US" i="1" dirty="0"/>
          </a:p>
          <a:p>
            <a:r>
              <a:rPr lang="en-US" i="1" dirty="0"/>
              <a:t>Notes: </a:t>
            </a:r>
            <a:r>
              <a:rPr lang="en-US" dirty="0"/>
              <a:t>The elements of the celebration of the Sacrament of Penance and Reconciliation can be found in chapter 9, article 36, in the student book.  Explain to the students that the Sacrament of Penance and Reconciliation is usually administered to individuals in private. However, the sacrament can also take place within a communal celebration. This means the community participates in an examination of conscience together followed by a communal prayer, and then confesses individually. The communal rite reminds us that we are members of the Church, the Body of Christ, and that what we do affects the entire Body. There is another form of this sacrament, called Communal Celebration of Reconciliation with General Confession and General Absolution. This is used only in cases of emergency.</a:t>
            </a:r>
          </a:p>
        </p:txBody>
      </p:sp>
      <p:sp>
        <p:nvSpPr>
          <p:cNvPr id="4" name="Slide Number Placeholder 3"/>
          <p:cNvSpPr>
            <a:spLocks noGrp="1"/>
          </p:cNvSpPr>
          <p:nvPr>
            <p:ph type="sldNum" sz="quarter" idx="5"/>
          </p:nvPr>
        </p:nvSpPr>
        <p:spPr/>
        <p:txBody>
          <a:bodyPr/>
          <a:lstStyle/>
          <a:p>
            <a:fld id="{720DC229-7167-44B8-9A48-0708C090EF13}" type="slidenum">
              <a:rPr lang="en-US" smtClean="0"/>
              <a:pPr/>
              <a:t>15</a:t>
            </a:fld>
            <a:endParaRPr lang="en-US" dirty="0"/>
          </a:p>
        </p:txBody>
      </p:sp>
    </p:spTree>
    <p:extLst>
      <p:ext uri="{BB962C8B-B14F-4D97-AF65-F5344CB8AC3E}">
        <p14:creationId xmlns:p14="http://schemas.microsoft.com/office/powerpoint/2010/main" val="35740276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 Ask the students how their understanding of the Sacrament of Penance and Reconciliation is tied to how they feel about the sacrament. </a:t>
            </a:r>
          </a:p>
          <a:p>
            <a:endParaRPr lang="en-US" dirty="0"/>
          </a:p>
          <a:p>
            <a:endParaRPr lang="en-US" dirty="0"/>
          </a:p>
        </p:txBody>
      </p:sp>
      <p:sp>
        <p:nvSpPr>
          <p:cNvPr id="4" name="Slide Number Placeholder 3"/>
          <p:cNvSpPr>
            <a:spLocks noGrp="1"/>
          </p:cNvSpPr>
          <p:nvPr>
            <p:ph type="sldNum" sz="quarter" idx="5"/>
          </p:nvPr>
        </p:nvSpPr>
        <p:spPr/>
        <p:txBody>
          <a:bodyPr/>
          <a:lstStyle/>
          <a:p>
            <a:fld id="{720DC229-7167-44B8-9A48-0708C090EF13}" type="slidenum">
              <a:rPr lang="en-US" smtClean="0"/>
              <a:pPr/>
              <a:t>16</a:t>
            </a:fld>
            <a:endParaRPr lang="en-US" dirty="0"/>
          </a:p>
        </p:txBody>
      </p:sp>
    </p:spTree>
    <p:extLst>
      <p:ext uri="{BB962C8B-B14F-4D97-AF65-F5344CB8AC3E}">
        <p14:creationId xmlns:p14="http://schemas.microsoft.com/office/powerpoint/2010/main" val="41910851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Notes: </a:t>
            </a:r>
            <a:r>
              <a:rPr lang="en-US" dirty="0"/>
              <a:t>Even though eternal punishment for sin can be removed through sacramental confession, consequences of our sin can remain, and our relationships still require healing. </a:t>
            </a:r>
          </a:p>
        </p:txBody>
      </p:sp>
      <p:sp>
        <p:nvSpPr>
          <p:cNvPr id="4" name="Slide Number Placeholder 3"/>
          <p:cNvSpPr>
            <a:spLocks noGrp="1"/>
          </p:cNvSpPr>
          <p:nvPr>
            <p:ph type="sldNum" sz="quarter" idx="5"/>
          </p:nvPr>
        </p:nvSpPr>
        <p:spPr/>
        <p:txBody>
          <a:bodyPr/>
          <a:lstStyle/>
          <a:p>
            <a:fld id="{720DC229-7167-44B8-9A48-0708C090EF13}" type="slidenum">
              <a:rPr lang="en-US" smtClean="0"/>
              <a:pPr/>
              <a:t>17</a:t>
            </a:fld>
            <a:endParaRPr lang="en-US" dirty="0"/>
          </a:p>
        </p:txBody>
      </p:sp>
    </p:spTree>
    <p:extLst>
      <p:ext uri="{BB962C8B-B14F-4D97-AF65-F5344CB8AC3E}">
        <p14:creationId xmlns:p14="http://schemas.microsoft.com/office/powerpoint/2010/main" val="26623846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 Gustavo Frazao / Shutterstock.com</a:t>
            </a:r>
          </a:p>
          <a:p>
            <a:endParaRPr lang="en-US" i="1" dirty="0"/>
          </a:p>
          <a:p>
            <a:r>
              <a:rPr lang="en-US" i="1" dirty="0"/>
              <a:t>Notes: </a:t>
            </a:r>
            <a:r>
              <a:rPr lang="en-US" dirty="0"/>
              <a:t>The Sacrament of Penance and Reconciliation is not a one-time fix. Though someone may confess their sins and receive absolution, the sacrament is not a free pass to commit the same sins over and over again without trying to reform their lives. The Sacrament of Penance and Reconciliation helps us to carry out our baptismal commitment to follow Jesus in love and service. </a:t>
            </a:r>
          </a:p>
        </p:txBody>
      </p:sp>
      <p:sp>
        <p:nvSpPr>
          <p:cNvPr id="4" name="Slide Number Placeholder 3"/>
          <p:cNvSpPr>
            <a:spLocks noGrp="1"/>
          </p:cNvSpPr>
          <p:nvPr>
            <p:ph type="sldNum" sz="quarter" idx="5"/>
          </p:nvPr>
        </p:nvSpPr>
        <p:spPr/>
        <p:txBody>
          <a:bodyPr/>
          <a:lstStyle/>
          <a:p>
            <a:fld id="{720DC229-7167-44B8-9A48-0708C090EF13}" type="slidenum">
              <a:rPr lang="en-US" smtClean="0"/>
              <a:pPr/>
              <a:t>18</a:t>
            </a:fld>
            <a:endParaRPr lang="en-US" dirty="0"/>
          </a:p>
        </p:txBody>
      </p:sp>
    </p:spTree>
    <p:extLst>
      <p:ext uri="{BB962C8B-B14F-4D97-AF65-F5344CB8AC3E}">
        <p14:creationId xmlns:p14="http://schemas.microsoft.com/office/powerpoint/2010/main" val="23282637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Jacob_09/Shutterstock.com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kern="1200" dirty="0">
                <a:solidFill>
                  <a:schemeClr val="tx1"/>
                </a:solidFill>
                <a:effectLst/>
                <a:latin typeface="+mn-lt"/>
                <a:ea typeface="+mn-ea"/>
                <a:cs typeface="+mn-cs"/>
              </a:rPr>
              <a:t>Introduce the focus of unit 4—the Sacraments of Healing. This chapter focuses on the Sacrament of Penance and Reconciliation.</a:t>
            </a:r>
            <a:endParaRPr lang="en-US" sz="1200" i="1"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2</a:t>
            </a:fld>
            <a:endParaRPr lang="en-US" dirty="0"/>
          </a:p>
        </p:txBody>
      </p:sp>
    </p:spTree>
    <p:extLst>
      <p:ext uri="{BB962C8B-B14F-4D97-AF65-F5344CB8AC3E}">
        <p14:creationId xmlns:p14="http://schemas.microsoft.com/office/powerpoint/2010/main" val="23563269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crbellette/Shutterstock.com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In this sacrament, we are pardoned and reconciled with the Church through God’s mercy. In this sacrament, our sins, which have brought harm to ourselves and others, are forgiven. </a:t>
            </a: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3</a:t>
            </a:fld>
            <a:endParaRPr lang="en-US" dirty="0"/>
          </a:p>
        </p:txBody>
      </p:sp>
    </p:spTree>
    <p:extLst>
      <p:ext uri="{BB962C8B-B14F-4D97-AF65-F5344CB8AC3E}">
        <p14:creationId xmlns:p14="http://schemas.microsoft.com/office/powerpoint/2010/main" val="39682706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PIGAMA/Shutterstock.com</a:t>
            </a: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4</a:t>
            </a:fld>
            <a:endParaRPr lang="en-US" dirty="0"/>
          </a:p>
        </p:txBody>
      </p:sp>
    </p:spTree>
    <p:extLst>
      <p:ext uri="{BB962C8B-B14F-4D97-AF65-F5344CB8AC3E}">
        <p14:creationId xmlns:p14="http://schemas.microsoft.com/office/powerpoint/2010/main" val="17944512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bg1">
                  <a:lumMod val="65000"/>
                </a:schemeClr>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5</a:t>
            </a:fld>
            <a:endParaRPr lang="en-US" dirty="0"/>
          </a:p>
        </p:txBody>
      </p:sp>
    </p:spTree>
    <p:extLst>
      <p:ext uri="{BB962C8B-B14F-4D97-AF65-F5344CB8AC3E}">
        <p14:creationId xmlns:p14="http://schemas.microsoft.com/office/powerpoint/2010/main" val="11504870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4Max/Shutterstock.com</a:t>
            </a: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6</a:t>
            </a:fld>
            <a:endParaRPr lang="en-US" dirty="0"/>
          </a:p>
        </p:txBody>
      </p:sp>
    </p:spTree>
    <p:extLst>
      <p:ext uri="{BB962C8B-B14F-4D97-AF65-F5344CB8AC3E}">
        <p14:creationId xmlns:p14="http://schemas.microsoft.com/office/powerpoint/2010/main" val="31244540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7</a:t>
            </a:fld>
            <a:endParaRPr lang="en-US" dirty="0"/>
          </a:p>
        </p:txBody>
      </p:sp>
    </p:spTree>
    <p:extLst>
      <p:ext uri="{BB962C8B-B14F-4D97-AF65-F5344CB8AC3E}">
        <p14:creationId xmlns:p14="http://schemas.microsoft.com/office/powerpoint/2010/main" val="25964929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Andrew Rybalko / Shutterstock.com</a:t>
            </a: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8</a:t>
            </a:fld>
            <a:endParaRPr lang="en-US" dirty="0"/>
          </a:p>
        </p:txBody>
      </p:sp>
    </p:spTree>
    <p:extLst>
      <p:ext uri="{BB962C8B-B14F-4D97-AF65-F5344CB8AC3E}">
        <p14:creationId xmlns:p14="http://schemas.microsoft.com/office/powerpoint/2010/main" val="19578613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neftali/Shutterstock.com</a:t>
            </a:r>
            <a:endParaRPr lang="en-US" b="1"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9</a:t>
            </a:fld>
            <a:endParaRPr lang="en-US" dirty="0"/>
          </a:p>
        </p:txBody>
      </p:sp>
    </p:spTree>
    <p:extLst>
      <p:ext uri="{BB962C8B-B14F-4D97-AF65-F5344CB8AC3E}">
        <p14:creationId xmlns:p14="http://schemas.microsoft.com/office/powerpoint/2010/main" val="34844367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normAutofit/>
          </a:bodyPr>
          <a:lstStyle>
            <a:lvl1pPr algn="ctr">
              <a:defRPr sz="4400" b="1">
                <a:solidFill>
                  <a:schemeClr val="tx1"/>
                </a:solidFill>
                <a:effectLst>
                  <a:outerShdw blurRad="50800" dist="50800" dir="5400000" algn="ctr" rotWithShape="0">
                    <a:schemeClr val="bg1">
                      <a:lumMod val="85000"/>
                    </a:schemeClr>
                  </a:outerShdw>
                </a:effectLst>
                <a:latin typeface="Arial" pitchFamily="34" charset="0"/>
                <a:cs typeface="Arial" pitchFamily="34" charset="0"/>
              </a:defRPr>
            </a:lvl1pPr>
          </a:lstStyle>
          <a:p>
            <a:r>
              <a:rPr lang="en-US" dirty="0"/>
              <a:t>Click to edit Master title style</a:t>
            </a:r>
          </a:p>
        </p:txBody>
      </p:sp>
      <p:sp>
        <p:nvSpPr>
          <p:cNvPr id="9" name="Text Placeholder 8"/>
          <p:cNvSpPr>
            <a:spLocks noGrp="1"/>
          </p:cNvSpPr>
          <p:nvPr>
            <p:ph type="body" sz="quarter" idx="10" hasCustomPrompt="1"/>
          </p:nvPr>
        </p:nvSpPr>
        <p:spPr>
          <a:xfrm>
            <a:off x="7543800" y="6019800"/>
            <a:ext cx="1676400" cy="304800"/>
          </a:xfrm>
        </p:spPr>
        <p:txBody>
          <a:bodyPr lIns="0" anchor="ctr" anchorCtr="0">
            <a:normAutofit/>
          </a:bodyPr>
          <a:lstStyle>
            <a:lvl1pPr algn="l">
              <a:buNone/>
              <a:defRPr sz="800">
                <a:solidFill>
                  <a:schemeClr val="bg1">
                    <a:lumMod val="50000"/>
                  </a:schemeClr>
                </a:solidFill>
              </a:defRPr>
            </a:lvl1pPr>
          </a:lstStyle>
          <a:p>
            <a:pPr lvl="0"/>
            <a:r>
              <a:rPr lang="en-US" dirty="0"/>
              <a:t>Document # TX000000</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1752600"/>
            <a:ext cx="6477000" cy="4373563"/>
          </a:xfrm>
        </p:spPr>
        <p:txBody>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1143000"/>
            <a:ext cx="8229600" cy="914400"/>
          </a:xfrm>
        </p:spPr>
        <p:txBody>
          <a:bodyPr>
            <a:normAutofit/>
          </a:bodyPr>
          <a:lstStyle>
            <a:lvl1pPr algn="l">
              <a:defRPr sz="2800" b="1" baseline="0">
                <a:latin typeface="Arial" pitchFamily="34" charset="0"/>
                <a:cs typeface="Arial" pitchFamily="34" charset="0"/>
              </a:defRPr>
            </a:lvl1pPr>
          </a:lstStyle>
          <a:p>
            <a:r>
              <a:rPr lang="en-US" dirty="0"/>
              <a:t>Click to edit Master title style</a:t>
            </a:r>
            <a:br>
              <a:rPr lang="en-US" dirty="0"/>
            </a:br>
            <a:r>
              <a:rPr lang="en-US" dirty="0"/>
              <a:t>2 line title</a:t>
            </a:r>
          </a:p>
        </p:txBody>
      </p:sp>
      <p:sp>
        <p:nvSpPr>
          <p:cNvPr id="3" name="Content Placeholder 2"/>
          <p:cNvSpPr>
            <a:spLocks noGrp="1"/>
          </p:cNvSpPr>
          <p:nvPr>
            <p:ph idx="1"/>
          </p:nvPr>
        </p:nvSpPr>
        <p:spPr>
          <a:xfrm>
            <a:off x="1371600" y="2209800"/>
            <a:ext cx="64770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lines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2209800"/>
            <a:ext cx="64008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
        <p:nvSpPr>
          <p:cNvPr id="9" name="Text Placeholder 8"/>
          <p:cNvSpPr>
            <a:spLocks noGrp="1"/>
          </p:cNvSpPr>
          <p:nvPr>
            <p:ph type="body" sz="quarter" idx="12" hasCustomPrompt="1"/>
          </p:nvPr>
        </p:nvSpPr>
        <p:spPr>
          <a:xfrm>
            <a:off x="1676400" y="1600200"/>
            <a:ext cx="6477000" cy="533400"/>
          </a:xfrm>
        </p:spPr>
        <p:txBody>
          <a:bodyPr>
            <a:normAutofit/>
          </a:bodyPr>
          <a:lstStyle>
            <a:lvl1pPr>
              <a:buNone/>
              <a:defRPr sz="2800" b="1">
                <a:solidFill>
                  <a:schemeClr val="tx2">
                    <a:lumMod val="60000"/>
                    <a:lumOff val="40000"/>
                  </a:schemeClr>
                </a:solidFill>
              </a:defRPr>
            </a:lvl1pPr>
          </a:lstStyle>
          <a:p>
            <a:pPr lvl="0"/>
            <a:r>
              <a:rPr lang="en-US" dirty="0"/>
              <a:t>Click to edit 2nd line emphasis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no body text">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914400" y="1143000"/>
            <a:ext cx="7696200" cy="609600"/>
          </a:xfrm>
        </p:spPr>
        <p:txBody>
          <a:bodyPr/>
          <a:lstStyle>
            <a:lvl1pPr>
              <a:buNone/>
              <a:defRPr sz="2800" b="1"/>
            </a:lvl1pPr>
          </a:lstStyle>
          <a:p>
            <a:pPr lvl="0"/>
            <a:r>
              <a:rPr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olumn/narrow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11" name="Text Placeholder 10"/>
          <p:cNvSpPr>
            <a:spLocks noGrp="1"/>
          </p:cNvSpPr>
          <p:nvPr>
            <p:ph type="body" sz="quarter" idx="12"/>
          </p:nvPr>
        </p:nvSpPr>
        <p:spPr>
          <a:xfrm>
            <a:off x="914400" y="1143000"/>
            <a:ext cx="7315200" cy="609600"/>
          </a:xfrm>
        </p:spPr>
        <p:txBody>
          <a:bodyPr>
            <a:normAutofit/>
          </a:bodyPr>
          <a:lstStyle>
            <a:lvl1pPr>
              <a:buNone/>
              <a:defRPr sz="2800" b="1"/>
            </a:lvl1pPr>
          </a:lstStyle>
          <a:p>
            <a:pPr lvl="0"/>
            <a:r>
              <a:rPr lang="en-US"/>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6"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11" name="Text Placeholder 10"/>
          <p:cNvSpPr>
            <a:spLocks noGrp="1"/>
          </p:cNvSpPr>
          <p:nvPr>
            <p:ph type="body" sz="quarter" idx="12"/>
          </p:nvPr>
        </p:nvSpPr>
        <p:spPr>
          <a:xfrm>
            <a:off x="914400" y="2514600"/>
            <a:ext cx="7315200" cy="1524000"/>
          </a:xfrm>
        </p:spPr>
        <p:txBody>
          <a:bodyPr/>
          <a:lstStyle>
            <a:lvl1pPr algn="ctr">
              <a:buNone/>
              <a:defRPr sz="2800">
                <a:solidFill>
                  <a:schemeClr val="accent5">
                    <a:lumMod val="75000"/>
                  </a:schemeClr>
                </a:solidFill>
              </a:defRPr>
            </a:lvl1pPr>
            <a:lvl2pPr algn="ctr">
              <a:defRPr sz="2400" i="1"/>
            </a:lvl2pPr>
          </a:lstStyle>
          <a:p>
            <a:pPr lvl="0"/>
            <a:r>
              <a:rPr lang="en-US"/>
              <a:t>Click to edit Master text styles</a:t>
            </a:r>
          </a:p>
          <a:p>
            <a:pPr lvl="1"/>
            <a:r>
              <a:rPr lang="en-US"/>
              <a:t>Second level</a:t>
            </a:r>
          </a:p>
        </p:txBody>
      </p:sp>
      <p:sp>
        <p:nvSpPr>
          <p:cNvPr id="13" name="Text Placeholder 12"/>
          <p:cNvSpPr>
            <a:spLocks noGrp="1"/>
          </p:cNvSpPr>
          <p:nvPr>
            <p:ph type="body" sz="quarter" idx="13"/>
          </p:nvPr>
        </p:nvSpPr>
        <p:spPr>
          <a:xfrm>
            <a:off x="2590800" y="4267200"/>
            <a:ext cx="5029200" cy="1447800"/>
          </a:xfrm>
        </p:spPr>
        <p:txBody>
          <a:bodyPr>
            <a:normAutofit/>
          </a:bodyPr>
          <a:lstStyle>
            <a:lvl1pPr marL="457200" indent="-457200">
              <a:buAutoNum type="arabicPeriod"/>
              <a:defRPr sz="2400"/>
            </a:lvl1pPr>
            <a:lvl2pPr>
              <a:defRPr sz="2400"/>
            </a:lvl2pPr>
          </a:lstStyle>
          <a:p>
            <a:pPr lvl="0"/>
            <a:r>
              <a:rPr lang="en-US"/>
              <a:t>Click to edit Master text styles</a:t>
            </a:r>
          </a:p>
          <a:p>
            <a:pPr lvl="1"/>
            <a:r>
              <a:rPr lang="en-US"/>
              <a:t>Second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838200"/>
            <a:ext cx="7772400" cy="5794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73" r:id="rId3"/>
    <p:sldLayoutId id="2147483672" r:id="rId4"/>
    <p:sldLayoutId id="2147483651" r:id="rId5"/>
    <p:sldLayoutId id="2147483674" r:id="rId6"/>
    <p:sldLayoutId id="2147483652" r:id="rId7"/>
    <p:sldLayoutId id="2147483655" r:id="rId8"/>
  </p:sldLayoutIdLst>
  <p:txStyles>
    <p:title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47800" y="1880393"/>
            <a:ext cx="6324600" cy="1851025"/>
          </a:xfrm>
        </p:spPr>
        <p:txBody>
          <a:bodyPr>
            <a:normAutofit fontScale="90000"/>
          </a:bodyPr>
          <a:lstStyle/>
          <a:p>
            <a:r>
              <a:rPr lang="en-US" dirty="0"/>
              <a:t>The Sacrament </a:t>
            </a:r>
            <a:br>
              <a:rPr lang="en-US" dirty="0"/>
            </a:br>
            <a:r>
              <a:rPr lang="en-US" dirty="0"/>
              <a:t>of Penance and Reconciliation</a:t>
            </a:r>
          </a:p>
        </p:txBody>
      </p:sp>
      <p:sp>
        <p:nvSpPr>
          <p:cNvPr id="3" name="Subtitle 2"/>
          <p:cNvSpPr txBox="1">
            <a:spLocks/>
          </p:cNvSpPr>
          <p:nvPr/>
        </p:nvSpPr>
        <p:spPr>
          <a:xfrm>
            <a:off x="-30866" y="4175357"/>
            <a:ext cx="9144000" cy="990600"/>
          </a:xfrm>
          <a:prstGeom prst="rect">
            <a:avLst/>
          </a:prstGeom>
        </p:spPr>
        <p:txBody>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i="1" dirty="0"/>
              <a:t>Sacraments and God’s Grace</a:t>
            </a:r>
          </a:p>
          <a:p>
            <a:pPr marL="0" indent="0" algn="ctr">
              <a:buNone/>
            </a:pPr>
            <a:r>
              <a:rPr lang="en-US" dirty="0"/>
              <a:t>Unit 4, Chapter 9</a:t>
            </a:r>
          </a:p>
        </p:txBody>
      </p:sp>
      <p:sp>
        <p:nvSpPr>
          <p:cNvPr id="5" name="Text Placeholder 3"/>
          <p:cNvSpPr>
            <a:spLocks noGrp="1"/>
          </p:cNvSpPr>
          <p:nvPr/>
        </p:nvSpPr>
        <p:spPr>
          <a:xfrm>
            <a:off x="0" y="5562600"/>
            <a:ext cx="9144000" cy="123111"/>
          </a:xfrm>
          <a:prstGeom prst="rect">
            <a:avLst/>
          </a:prstGeom>
        </p:spPr>
        <p:txBody>
          <a:bodyPr vert="horz" wrap="square" lIns="0" tIns="0" rIns="0" bIns="0" rtlCol="0" anchor="ctr" anchorCtr="0">
            <a:spAutoFit/>
          </a:bodyPr>
          <a:lstStyle>
            <a:lvl1pPr marL="342900" indent="-342900" algn="l" defTabSz="914400" rtl="0" eaLnBrk="1" latinLnBrk="0" hangingPunct="1">
              <a:spcBef>
                <a:spcPct val="20000"/>
              </a:spcBef>
              <a:buFont typeface="Arial" pitchFamily="34" charset="0"/>
              <a:buNone/>
              <a:defRPr sz="800" kern="1200">
                <a:solidFill>
                  <a:schemeClr val="bg1">
                    <a:lumMod val="50000"/>
                  </a:schemeClr>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t>Document #: TX006851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914400"/>
            <a:ext cx="8229600" cy="533400"/>
          </a:xfrm>
        </p:spPr>
        <p:txBody>
          <a:bodyPr/>
          <a:lstStyle/>
          <a:p>
            <a:r>
              <a:rPr lang="en-US" dirty="0"/>
              <a:t>Forgiveness</a:t>
            </a:r>
          </a:p>
        </p:txBody>
      </p:sp>
      <p:sp>
        <p:nvSpPr>
          <p:cNvPr id="3" name="Content Placeholder 2"/>
          <p:cNvSpPr>
            <a:spLocks noGrp="1"/>
          </p:cNvSpPr>
          <p:nvPr>
            <p:ph idx="1"/>
          </p:nvPr>
        </p:nvSpPr>
        <p:spPr>
          <a:xfrm>
            <a:off x="2895600" y="1536699"/>
            <a:ext cx="5867400" cy="4876800"/>
          </a:xfrm>
        </p:spPr>
        <p:txBody>
          <a:bodyPr>
            <a:normAutofit lnSpcReduction="10000"/>
          </a:bodyPr>
          <a:lstStyle/>
          <a:p>
            <a:pPr marL="228600" indent="-228600">
              <a:lnSpc>
                <a:spcPct val="114000"/>
              </a:lnSpc>
              <a:spcBef>
                <a:spcPts val="0"/>
              </a:spcBef>
            </a:pPr>
            <a:r>
              <a:rPr lang="en-US" sz="2200" dirty="0"/>
              <a:t>God gives us a way to ask for and </a:t>
            </a:r>
            <a:br>
              <a:rPr lang="en-US" sz="2200" dirty="0"/>
            </a:br>
            <a:r>
              <a:rPr lang="en-US" sz="2200" dirty="0"/>
              <a:t>receive forgiveness and to heal our </a:t>
            </a:r>
            <a:br>
              <a:rPr lang="en-US" sz="2200" dirty="0"/>
            </a:br>
            <a:r>
              <a:rPr lang="en-US" sz="2200" dirty="0"/>
              <a:t>spiritual weaknesses. </a:t>
            </a:r>
          </a:p>
          <a:p>
            <a:pPr marL="228600" indent="-228600">
              <a:lnSpc>
                <a:spcPct val="114000"/>
              </a:lnSpc>
              <a:spcBef>
                <a:spcPts val="0"/>
              </a:spcBef>
            </a:pPr>
            <a:r>
              <a:rPr lang="en-US" sz="2200" dirty="0"/>
              <a:t>Jesus has the authority to forgive sins, </a:t>
            </a:r>
            <a:br>
              <a:rPr lang="en-US" sz="2200" dirty="0"/>
            </a:br>
            <a:r>
              <a:rPr lang="en-US" sz="2200" dirty="0"/>
              <a:t>and he passed this authority to the Apostles.</a:t>
            </a:r>
          </a:p>
          <a:p>
            <a:pPr marL="228600" indent="-228600">
              <a:lnSpc>
                <a:spcPct val="114000"/>
              </a:lnSpc>
              <a:spcBef>
                <a:spcPts val="0"/>
              </a:spcBef>
            </a:pPr>
            <a:r>
              <a:rPr lang="en-US" sz="2200" dirty="0"/>
              <a:t>Through Apostolic Succession, that authority has been passed down to the bishops and priests, and is administered </a:t>
            </a:r>
            <a:br>
              <a:rPr lang="en-US" sz="2200" dirty="0"/>
            </a:br>
            <a:r>
              <a:rPr lang="en-US" sz="2200" dirty="0"/>
              <a:t>in the Sacrament of Penance and Reconciliation. </a:t>
            </a:r>
          </a:p>
          <a:p>
            <a:pPr marL="228600" indent="-228600">
              <a:lnSpc>
                <a:spcPct val="114000"/>
              </a:lnSpc>
              <a:spcBef>
                <a:spcPts val="0"/>
              </a:spcBef>
            </a:pPr>
            <a:r>
              <a:rPr lang="en-US" sz="2200" dirty="0"/>
              <a:t>The ministers of this sacrament are bishops and priests.</a:t>
            </a:r>
          </a:p>
        </p:txBody>
      </p:sp>
      <p:pic>
        <p:nvPicPr>
          <p:cNvPr id="5" name="Picture 4" descr="A person looking at the camera&#10;&#10;Description automatically generated">
            <a:extLst>
              <a:ext uri="{FF2B5EF4-FFF2-40B4-BE49-F238E27FC236}">
                <a16:creationId xmlns:a16="http://schemas.microsoft.com/office/drawing/2014/main" id="{78033E7D-F50F-4E3E-BB80-7AB4F027038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8487" b="3850"/>
          <a:stretch/>
        </p:blipFill>
        <p:spPr>
          <a:xfrm>
            <a:off x="0" y="1676400"/>
            <a:ext cx="2667000" cy="35052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Scriptural and Historical Background</a:t>
            </a:r>
            <a:br>
              <a:rPr lang="en-US" dirty="0"/>
            </a:br>
            <a:endParaRPr lang="en-US" dirty="0"/>
          </a:p>
        </p:txBody>
      </p:sp>
      <p:sp>
        <p:nvSpPr>
          <p:cNvPr id="3" name="Content Placeholder 2"/>
          <p:cNvSpPr>
            <a:spLocks noGrp="1"/>
          </p:cNvSpPr>
          <p:nvPr>
            <p:ph idx="1"/>
          </p:nvPr>
        </p:nvSpPr>
        <p:spPr>
          <a:xfrm>
            <a:off x="2877083" y="1562100"/>
            <a:ext cx="5867400" cy="5448300"/>
          </a:xfrm>
        </p:spPr>
        <p:txBody>
          <a:bodyPr>
            <a:noAutofit/>
          </a:bodyPr>
          <a:lstStyle/>
          <a:p>
            <a:pPr marL="228600" indent="-228600">
              <a:lnSpc>
                <a:spcPct val="114000"/>
              </a:lnSpc>
              <a:spcBef>
                <a:spcPts val="0"/>
              </a:spcBef>
            </a:pPr>
            <a:r>
              <a:rPr lang="en-US" sz="2200" dirty="0"/>
              <a:t>Jesus gives Peter the power to forgive sins (see Matthew 16:19).</a:t>
            </a:r>
          </a:p>
          <a:p>
            <a:pPr marL="228600" indent="-228600">
              <a:lnSpc>
                <a:spcPct val="114000"/>
              </a:lnSpc>
              <a:spcBef>
                <a:spcPts val="0"/>
              </a:spcBef>
            </a:pPr>
            <a:r>
              <a:rPr lang="en-US" sz="2200" dirty="0"/>
              <a:t>This power has been passed on through the Sacrament of Holy Orders to our bishops and priests. </a:t>
            </a:r>
          </a:p>
          <a:p>
            <a:pPr marL="228600" indent="-228600">
              <a:lnSpc>
                <a:spcPct val="114000"/>
              </a:lnSpc>
              <a:spcBef>
                <a:spcPts val="0"/>
              </a:spcBef>
            </a:pPr>
            <a:r>
              <a:rPr lang="en-US" sz="2200" dirty="0"/>
              <a:t>The gift of Jesus to his Apostles, the power to forgive sins, is also in John’s Gospel (see John 20:19</a:t>
            </a:r>
            <a:r>
              <a:rPr lang="en-US" dirty="0"/>
              <a:t>–</a:t>
            </a:r>
            <a:r>
              <a:rPr lang="en-US" sz="2200" dirty="0"/>
              <a:t>23).</a:t>
            </a:r>
          </a:p>
          <a:p>
            <a:pPr marL="228600" indent="-228600">
              <a:lnSpc>
                <a:spcPct val="114000"/>
              </a:lnSpc>
              <a:spcBef>
                <a:spcPts val="0"/>
              </a:spcBef>
            </a:pPr>
            <a:r>
              <a:rPr lang="en-US" sz="2200" dirty="0"/>
              <a:t>The gift of this power to forgive sins, to offer peace and reconciliation to the followers of Jesus from that time forward, comes with the reception of the Holy Spirit. </a:t>
            </a:r>
          </a:p>
        </p:txBody>
      </p:sp>
      <p:pic>
        <p:nvPicPr>
          <p:cNvPr id="5" name="Picture 4" descr="A group of people posing for the camera&#10;&#10;Description automatically generated">
            <a:extLst>
              <a:ext uri="{FF2B5EF4-FFF2-40B4-BE49-F238E27FC236}">
                <a16:creationId xmlns:a16="http://schemas.microsoft.com/office/drawing/2014/main" id="{A931BE8A-9BCD-422E-9F83-5CBA62D9AD0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5579"/>
          <a:stretch/>
        </p:blipFill>
        <p:spPr>
          <a:xfrm>
            <a:off x="0" y="1638300"/>
            <a:ext cx="2743200" cy="3543532"/>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A6FE10E-FF5F-4EFC-9B94-B09862B89BD2}"/>
              </a:ext>
            </a:extLst>
          </p:cNvPr>
          <p:cNvSpPr txBox="1"/>
          <p:nvPr/>
        </p:nvSpPr>
        <p:spPr bwMode="auto">
          <a:xfrm>
            <a:off x="3352800" y="1524000"/>
            <a:ext cx="5167376" cy="5029200"/>
          </a:xfrm>
          <a:prstGeom prst="rect">
            <a:avLst/>
          </a:prstGeom>
        </p:spPr>
        <p:txBody>
          <a:bodyPr vert="horz" lIns="91440" tIns="45720" rIns="91440" bIns="45720" rtlCol="0">
            <a:normAutofit/>
          </a:bodyPr>
          <a:lstStyle/>
          <a:p>
            <a:pPr marL="228600" indent="-228600">
              <a:lnSpc>
                <a:spcPct val="114000"/>
              </a:lnSpc>
              <a:buFont typeface="Arial" pitchFamily="34" charset="0"/>
              <a:buChar char="•"/>
            </a:pPr>
            <a:r>
              <a:rPr lang="en-US" sz="2400" dirty="0">
                <a:latin typeface="Arial" pitchFamily="34" charset="0"/>
                <a:cs typeface="Arial" pitchFamily="34" charset="0"/>
              </a:rPr>
              <a:t>Baptism did not abolish our human nature or </a:t>
            </a:r>
            <a:r>
              <a:rPr lang="en-US" sz="2400" b="1" dirty="0">
                <a:latin typeface="Arial" pitchFamily="34" charset="0"/>
                <a:cs typeface="Arial" pitchFamily="34" charset="0"/>
              </a:rPr>
              <a:t>concupiscence</a:t>
            </a:r>
            <a:r>
              <a:rPr lang="en-US" sz="2400" dirty="0">
                <a:latin typeface="Arial" pitchFamily="34" charset="0"/>
                <a:cs typeface="Arial" pitchFamily="34" charset="0"/>
              </a:rPr>
              <a:t>, the human tendency toward sin resulting from Original Sin. </a:t>
            </a:r>
          </a:p>
          <a:p>
            <a:pPr marL="228600" indent="-228600">
              <a:lnSpc>
                <a:spcPct val="114000"/>
              </a:lnSpc>
              <a:buFont typeface="Arial" pitchFamily="34" charset="0"/>
              <a:buChar char="•"/>
            </a:pPr>
            <a:r>
              <a:rPr lang="en-US" sz="2400" dirty="0">
                <a:latin typeface="Arial" pitchFamily="34" charset="0"/>
                <a:cs typeface="Arial" pitchFamily="34" charset="0"/>
              </a:rPr>
              <a:t>Because we continue to struggle with sin after Baptism, we are called to conversion over and over again. This post-baptismal conversion is sometimes called a second conversion or an ongoing conversion. </a:t>
            </a:r>
          </a:p>
        </p:txBody>
      </p:sp>
      <p:sp>
        <p:nvSpPr>
          <p:cNvPr id="2" name="Title 1"/>
          <p:cNvSpPr>
            <a:spLocks noGrp="1"/>
          </p:cNvSpPr>
          <p:nvPr>
            <p:ph type="body" sz="quarter" idx="12"/>
          </p:nvPr>
        </p:nvSpPr>
        <p:spPr>
          <a:xfrm>
            <a:off x="3352800" y="914400"/>
            <a:ext cx="7315200" cy="609600"/>
          </a:xfrm>
        </p:spPr>
        <p:txBody>
          <a:bodyPr vert="horz" lIns="91440" tIns="45720" rIns="91440" bIns="45720" rtlCol="0">
            <a:normAutofit/>
          </a:bodyPr>
          <a:lstStyle/>
          <a:p>
            <a:r>
              <a:rPr lang="en-US" b="1" kern="1200" dirty="0">
                <a:latin typeface="Arial" pitchFamily="34" charset="0"/>
                <a:ea typeface="+mn-ea"/>
                <a:cs typeface="Arial" pitchFamily="34" charset="0"/>
              </a:rPr>
              <a:t>Conversion</a:t>
            </a:r>
          </a:p>
        </p:txBody>
      </p:sp>
      <p:pic>
        <p:nvPicPr>
          <p:cNvPr id="5" name="Picture 4" descr="A picture containing person, person, indoor, wearing&#10;&#10;Description automatically generated">
            <a:extLst>
              <a:ext uri="{FF2B5EF4-FFF2-40B4-BE49-F238E27FC236}">
                <a16:creationId xmlns:a16="http://schemas.microsoft.com/office/drawing/2014/main" id="{BAF35B0E-5D0C-4B1D-A308-5BAFFE8632F8}"/>
              </a:ext>
            </a:extLst>
          </p:cNvPr>
          <p:cNvPicPr>
            <a:picLocks noChangeAspect="1"/>
          </p:cNvPicPr>
          <p:nvPr/>
        </p:nvPicPr>
        <p:blipFill rotWithShape="1">
          <a:blip r:embed="rId3">
            <a:extLst>
              <a:ext uri="{28A0092B-C50C-407E-A947-70E740481C1C}">
                <a14:useLocalDpi xmlns:a14="http://schemas.microsoft.com/office/drawing/2010/main" val="0"/>
              </a:ext>
            </a:extLst>
          </a:blip>
          <a:srcRect b="6973"/>
          <a:stretch/>
        </p:blipFill>
        <p:spPr>
          <a:xfrm>
            <a:off x="0" y="990600"/>
            <a:ext cx="3048000" cy="4251038"/>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7A3A5-F212-4194-A577-312D8CFF4779}"/>
              </a:ext>
            </a:extLst>
          </p:cNvPr>
          <p:cNvSpPr>
            <a:spLocks noGrp="1"/>
          </p:cNvSpPr>
          <p:nvPr>
            <p:ph type="title"/>
          </p:nvPr>
        </p:nvSpPr>
        <p:spPr>
          <a:xfrm>
            <a:off x="762000" y="838200"/>
            <a:ext cx="8229600" cy="624915"/>
          </a:xfrm>
        </p:spPr>
        <p:txBody>
          <a:bodyPr>
            <a:normAutofit/>
          </a:bodyPr>
          <a:lstStyle/>
          <a:p>
            <a:r>
              <a:rPr lang="en-US" dirty="0"/>
              <a:t>The Rite of Penance and Reconciliation</a:t>
            </a:r>
          </a:p>
        </p:txBody>
      </p:sp>
      <p:pic>
        <p:nvPicPr>
          <p:cNvPr id="7" name="Picture 6" descr="Text&#10;&#10;Description automatically generated">
            <a:extLst>
              <a:ext uri="{FF2B5EF4-FFF2-40B4-BE49-F238E27FC236}">
                <a16:creationId xmlns:a16="http://schemas.microsoft.com/office/drawing/2014/main" id="{86A481AB-B1D5-4545-BF25-66934D98961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00800" y="1773902"/>
            <a:ext cx="2394388" cy="4521926"/>
          </a:xfrm>
          <a:prstGeom prst="rect">
            <a:avLst/>
          </a:prstGeom>
        </p:spPr>
      </p:pic>
      <p:sp>
        <p:nvSpPr>
          <p:cNvPr id="3" name="Content Placeholder 2">
            <a:extLst>
              <a:ext uri="{FF2B5EF4-FFF2-40B4-BE49-F238E27FC236}">
                <a16:creationId xmlns:a16="http://schemas.microsoft.com/office/drawing/2014/main" id="{50C8A047-C888-4CDE-A099-AA89BDCFF788}"/>
              </a:ext>
            </a:extLst>
          </p:cNvPr>
          <p:cNvSpPr>
            <a:spLocks noGrp="1"/>
          </p:cNvSpPr>
          <p:nvPr>
            <p:ph idx="1"/>
          </p:nvPr>
        </p:nvSpPr>
        <p:spPr>
          <a:xfrm>
            <a:off x="762000" y="1600200"/>
            <a:ext cx="5867400" cy="5143500"/>
          </a:xfrm>
        </p:spPr>
        <p:txBody>
          <a:bodyPr>
            <a:noAutofit/>
          </a:bodyPr>
          <a:lstStyle/>
          <a:p>
            <a:pPr marL="0" indent="0">
              <a:lnSpc>
                <a:spcPct val="114000"/>
              </a:lnSpc>
              <a:spcBef>
                <a:spcPts val="0"/>
              </a:spcBef>
              <a:spcAft>
                <a:spcPts val="200"/>
              </a:spcAft>
              <a:buNone/>
            </a:pPr>
            <a:r>
              <a:rPr lang="en-US" sz="2000" b="1" dirty="0"/>
              <a:t>The Acts of the Penitent:</a:t>
            </a:r>
          </a:p>
          <a:p>
            <a:pPr>
              <a:lnSpc>
                <a:spcPct val="114000"/>
              </a:lnSpc>
              <a:spcBef>
                <a:spcPts val="0"/>
              </a:spcBef>
              <a:spcAft>
                <a:spcPts val="200"/>
              </a:spcAft>
              <a:buAutoNum type="arabicPeriod"/>
            </a:pPr>
            <a:r>
              <a:rPr lang="en-US" sz="2000" dirty="0"/>
              <a:t>Repentance (contrition) is sorrow for one’s </a:t>
            </a:r>
            <a:br>
              <a:rPr lang="en-US" sz="2000" dirty="0"/>
            </a:br>
            <a:r>
              <a:rPr lang="en-US" sz="2000" dirty="0"/>
              <a:t>sin and a hatred for sin, combined with the intention to avoid sin in the future. This is </a:t>
            </a:r>
            <a:br>
              <a:rPr lang="en-US" sz="2000" dirty="0"/>
            </a:br>
            <a:r>
              <a:rPr lang="en-US" sz="2000" dirty="0"/>
              <a:t>the primary act of the penitent.</a:t>
            </a:r>
          </a:p>
          <a:p>
            <a:pPr>
              <a:lnSpc>
                <a:spcPct val="114000"/>
              </a:lnSpc>
              <a:spcBef>
                <a:spcPts val="0"/>
              </a:spcBef>
              <a:buAutoNum type="arabicPeriod"/>
            </a:pPr>
            <a:r>
              <a:rPr lang="en-US" sz="2000" dirty="0"/>
              <a:t>Confession of Sins is an honest conversation </a:t>
            </a:r>
            <a:br>
              <a:rPr lang="en-US" sz="2000" dirty="0"/>
            </a:br>
            <a:r>
              <a:rPr lang="en-US" sz="2000" dirty="0"/>
              <a:t>in which we take responsibility for our actions and seek to make things right again. In the sacrament, when we confess our sins to the priest, we confess them to God.</a:t>
            </a:r>
          </a:p>
        </p:txBody>
      </p:sp>
    </p:spTree>
    <p:extLst>
      <p:ext uri="{BB962C8B-B14F-4D97-AF65-F5344CB8AC3E}">
        <p14:creationId xmlns:p14="http://schemas.microsoft.com/office/powerpoint/2010/main" val="36801281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7A3A5-F212-4194-A577-312D8CFF4779}"/>
              </a:ext>
            </a:extLst>
          </p:cNvPr>
          <p:cNvSpPr>
            <a:spLocks noGrp="1"/>
          </p:cNvSpPr>
          <p:nvPr>
            <p:ph type="title"/>
          </p:nvPr>
        </p:nvSpPr>
        <p:spPr>
          <a:xfrm>
            <a:off x="762000" y="838200"/>
            <a:ext cx="8229600" cy="624915"/>
          </a:xfrm>
        </p:spPr>
        <p:txBody>
          <a:bodyPr>
            <a:normAutofit/>
          </a:bodyPr>
          <a:lstStyle/>
          <a:p>
            <a:r>
              <a:rPr lang="en-US" sz="2000" dirty="0"/>
              <a:t>The Rite of Penance and Reconciliation (continued)</a:t>
            </a:r>
          </a:p>
        </p:txBody>
      </p:sp>
      <p:pic>
        <p:nvPicPr>
          <p:cNvPr id="7" name="Picture 6" descr="Text&#10;&#10;Description automatically generated">
            <a:extLst>
              <a:ext uri="{FF2B5EF4-FFF2-40B4-BE49-F238E27FC236}">
                <a16:creationId xmlns:a16="http://schemas.microsoft.com/office/drawing/2014/main" id="{86A481AB-B1D5-4545-BF25-66934D98961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00800" y="1773902"/>
            <a:ext cx="2394388" cy="4521926"/>
          </a:xfrm>
          <a:prstGeom prst="rect">
            <a:avLst/>
          </a:prstGeom>
        </p:spPr>
      </p:pic>
      <p:sp>
        <p:nvSpPr>
          <p:cNvPr id="3" name="Content Placeholder 2">
            <a:extLst>
              <a:ext uri="{FF2B5EF4-FFF2-40B4-BE49-F238E27FC236}">
                <a16:creationId xmlns:a16="http://schemas.microsoft.com/office/drawing/2014/main" id="{50C8A047-C888-4CDE-A099-AA89BDCFF788}"/>
              </a:ext>
            </a:extLst>
          </p:cNvPr>
          <p:cNvSpPr>
            <a:spLocks noGrp="1"/>
          </p:cNvSpPr>
          <p:nvPr>
            <p:ph idx="1"/>
          </p:nvPr>
        </p:nvSpPr>
        <p:spPr>
          <a:xfrm>
            <a:off x="762000" y="2057400"/>
            <a:ext cx="5410200" cy="3390900"/>
          </a:xfrm>
        </p:spPr>
        <p:txBody>
          <a:bodyPr>
            <a:noAutofit/>
          </a:bodyPr>
          <a:lstStyle/>
          <a:p>
            <a:pPr>
              <a:lnSpc>
                <a:spcPct val="114000"/>
              </a:lnSpc>
              <a:spcBef>
                <a:spcPts val="0"/>
              </a:spcBef>
              <a:buFont typeface="+mj-lt"/>
              <a:buAutoNum type="arabicPeriod" startAt="3"/>
            </a:pPr>
            <a:r>
              <a:rPr lang="en-US" sz="2000" dirty="0"/>
              <a:t>Penance is a prayer or action that repairs the harm caused by sin, given to the penitent by the priest. Reparation is the</a:t>
            </a:r>
            <a:br>
              <a:rPr lang="en-US" sz="2000" dirty="0"/>
            </a:br>
            <a:r>
              <a:rPr lang="en-US" sz="2000" dirty="0"/>
              <a:t>act of making amends for something one did wrong that caused physical, emotional, or material harm to another person.</a:t>
            </a:r>
          </a:p>
        </p:txBody>
      </p:sp>
    </p:spTree>
    <p:extLst>
      <p:ext uri="{BB962C8B-B14F-4D97-AF65-F5344CB8AC3E}">
        <p14:creationId xmlns:p14="http://schemas.microsoft.com/office/powerpoint/2010/main" val="42264816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A58FC70-E864-4D96-9B7E-0F11A57A542B}"/>
              </a:ext>
            </a:extLst>
          </p:cNvPr>
          <p:cNvSpPr>
            <a:spLocks noGrp="1"/>
          </p:cNvSpPr>
          <p:nvPr>
            <p:ph idx="1"/>
          </p:nvPr>
        </p:nvSpPr>
        <p:spPr>
          <a:xfrm>
            <a:off x="790575" y="1836456"/>
            <a:ext cx="4162425" cy="3116544"/>
          </a:xfrm>
        </p:spPr>
        <p:txBody>
          <a:bodyPr>
            <a:normAutofit/>
          </a:bodyPr>
          <a:lstStyle/>
          <a:p>
            <a:pPr marL="0" indent="0">
              <a:lnSpc>
                <a:spcPct val="114000"/>
              </a:lnSpc>
              <a:spcBef>
                <a:spcPts val="0"/>
              </a:spcBef>
              <a:spcAft>
                <a:spcPts val="200"/>
              </a:spcAft>
              <a:buNone/>
            </a:pPr>
            <a:r>
              <a:rPr lang="en-US" sz="2200" b="1" dirty="0"/>
              <a:t>The Act of the Priest:</a:t>
            </a:r>
          </a:p>
          <a:p>
            <a:pPr marL="0" indent="0">
              <a:lnSpc>
                <a:spcPct val="114000"/>
              </a:lnSpc>
              <a:spcBef>
                <a:spcPts val="0"/>
              </a:spcBef>
              <a:buNone/>
            </a:pPr>
            <a:r>
              <a:rPr lang="en-US" sz="2200" dirty="0"/>
              <a:t>Absolution is the part of the Sacrament of Penance and Reconciliation where the priest pardons the sins of the person confessing, in the name of God and the Church. </a:t>
            </a:r>
          </a:p>
        </p:txBody>
      </p:sp>
      <p:sp>
        <p:nvSpPr>
          <p:cNvPr id="7" name="Title 1">
            <a:extLst>
              <a:ext uri="{FF2B5EF4-FFF2-40B4-BE49-F238E27FC236}">
                <a16:creationId xmlns:a16="http://schemas.microsoft.com/office/drawing/2014/main" id="{BE618B4E-8393-4442-9C31-89578C2FD322}"/>
              </a:ext>
            </a:extLst>
          </p:cNvPr>
          <p:cNvSpPr>
            <a:spLocks noGrp="1"/>
          </p:cNvSpPr>
          <p:nvPr>
            <p:ph type="title"/>
          </p:nvPr>
        </p:nvSpPr>
        <p:spPr>
          <a:xfrm>
            <a:off x="762000" y="838200"/>
            <a:ext cx="8229600" cy="624915"/>
          </a:xfrm>
        </p:spPr>
        <p:txBody>
          <a:bodyPr>
            <a:normAutofit/>
          </a:bodyPr>
          <a:lstStyle/>
          <a:p>
            <a:r>
              <a:rPr lang="en-US" sz="2000" dirty="0"/>
              <a:t>The Rite of Penance and Reconciliation (continued)</a:t>
            </a:r>
          </a:p>
        </p:txBody>
      </p:sp>
      <p:pic>
        <p:nvPicPr>
          <p:cNvPr id="8" name="Picture 7" descr="A person standing in front of a curtain&#10;&#10;Description automatically generated">
            <a:extLst>
              <a:ext uri="{FF2B5EF4-FFF2-40B4-BE49-F238E27FC236}">
                <a16:creationId xmlns:a16="http://schemas.microsoft.com/office/drawing/2014/main" id="{043AF4C3-3112-4726-8FED-DD5F6C077F2B}"/>
              </a:ext>
            </a:extLst>
          </p:cNvPr>
          <p:cNvPicPr>
            <a:picLocks noChangeAspect="1"/>
          </p:cNvPicPr>
          <p:nvPr/>
        </p:nvPicPr>
        <p:blipFill rotWithShape="1">
          <a:blip r:embed="rId3">
            <a:extLst>
              <a:ext uri="{28A0092B-C50C-407E-A947-70E740481C1C}">
                <a14:useLocalDpi xmlns:a14="http://schemas.microsoft.com/office/drawing/2010/main" val="0"/>
              </a:ext>
            </a:extLst>
          </a:blip>
          <a:srcRect l="9082" r="29573" b="5889"/>
          <a:stretch/>
        </p:blipFill>
        <p:spPr>
          <a:xfrm>
            <a:off x="5181600" y="1981200"/>
            <a:ext cx="3276601" cy="3352801"/>
          </a:xfrm>
          <a:prstGeom prst="rect">
            <a:avLst/>
          </a:prstGeom>
        </p:spPr>
      </p:pic>
    </p:spTree>
    <p:extLst>
      <p:ext uri="{BB962C8B-B14F-4D97-AF65-F5344CB8AC3E}">
        <p14:creationId xmlns:p14="http://schemas.microsoft.com/office/powerpoint/2010/main" val="26285831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522480-EC7A-43A2-AFCA-BF7A40763042}"/>
              </a:ext>
            </a:extLst>
          </p:cNvPr>
          <p:cNvSpPr>
            <a:spLocks noGrp="1"/>
          </p:cNvSpPr>
          <p:nvPr>
            <p:ph type="title"/>
          </p:nvPr>
        </p:nvSpPr>
        <p:spPr>
          <a:xfrm>
            <a:off x="1600200" y="1219200"/>
            <a:ext cx="6019800" cy="914400"/>
          </a:xfrm>
        </p:spPr>
        <p:txBody>
          <a:bodyPr/>
          <a:lstStyle/>
          <a:p>
            <a:r>
              <a:rPr lang="en-US" dirty="0"/>
              <a:t>How to Make a Good Confession</a:t>
            </a:r>
          </a:p>
        </p:txBody>
      </p:sp>
      <p:sp>
        <p:nvSpPr>
          <p:cNvPr id="3" name="Content Placeholder 2">
            <a:extLst>
              <a:ext uri="{FF2B5EF4-FFF2-40B4-BE49-F238E27FC236}">
                <a16:creationId xmlns:a16="http://schemas.microsoft.com/office/drawing/2014/main" id="{F0175413-FBB1-4112-97E8-E419A607571B}"/>
              </a:ext>
            </a:extLst>
          </p:cNvPr>
          <p:cNvSpPr>
            <a:spLocks noGrp="1"/>
          </p:cNvSpPr>
          <p:nvPr>
            <p:ph idx="1"/>
          </p:nvPr>
        </p:nvSpPr>
        <p:spPr>
          <a:xfrm>
            <a:off x="1600200" y="2189162"/>
            <a:ext cx="3886200" cy="2992439"/>
          </a:xfrm>
        </p:spPr>
        <p:txBody>
          <a:bodyPr>
            <a:normAutofit/>
          </a:bodyPr>
          <a:lstStyle/>
          <a:p>
            <a:pPr marL="400050" indent="-400050">
              <a:buAutoNum type="arabicPeriod"/>
            </a:pPr>
            <a:r>
              <a:rPr lang="en-US" dirty="0"/>
              <a:t>Go to the priest.</a:t>
            </a:r>
          </a:p>
          <a:p>
            <a:pPr marL="400050" indent="-400050">
              <a:buAutoNum type="arabicPeriod"/>
            </a:pPr>
            <a:r>
              <a:rPr lang="en-US" dirty="0"/>
              <a:t>Confess your sins.</a:t>
            </a:r>
          </a:p>
          <a:p>
            <a:pPr marL="400050" indent="-400050">
              <a:buAutoNum type="arabicPeriod"/>
            </a:pPr>
            <a:r>
              <a:rPr lang="en-US" dirty="0"/>
              <a:t>Receive a penance.</a:t>
            </a:r>
          </a:p>
          <a:p>
            <a:pPr marL="400050" indent="-400050">
              <a:buAutoNum type="arabicPeriod"/>
            </a:pPr>
            <a:r>
              <a:rPr lang="en-US" dirty="0"/>
              <a:t>Tell God you are sorry.</a:t>
            </a:r>
          </a:p>
          <a:p>
            <a:pPr marL="400050" indent="-400050">
              <a:buAutoNum type="arabicPeriod"/>
            </a:pPr>
            <a:r>
              <a:rPr lang="en-US" dirty="0"/>
              <a:t>Receive absolution.</a:t>
            </a:r>
          </a:p>
          <a:p>
            <a:pPr marL="400050" indent="-400050">
              <a:buAutoNum type="arabicPeriod"/>
            </a:pPr>
            <a:r>
              <a:rPr lang="en-US" dirty="0"/>
              <a:t>Conclude.</a:t>
            </a:r>
          </a:p>
        </p:txBody>
      </p:sp>
    </p:spTree>
    <p:extLst>
      <p:ext uri="{BB962C8B-B14F-4D97-AF65-F5344CB8AC3E}">
        <p14:creationId xmlns:p14="http://schemas.microsoft.com/office/powerpoint/2010/main" val="26990124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56BD4F-9082-4FED-B836-D6306A52E512}"/>
              </a:ext>
            </a:extLst>
          </p:cNvPr>
          <p:cNvSpPr>
            <a:spLocks noGrp="1"/>
          </p:cNvSpPr>
          <p:nvPr>
            <p:ph type="title"/>
          </p:nvPr>
        </p:nvSpPr>
        <p:spPr>
          <a:xfrm>
            <a:off x="1066800" y="990600"/>
            <a:ext cx="8229600" cy="914400"/>
          </a:xfrm>
        </p:spPr>
        <p:txBody>
          <a:bodyPr>
            <a:normAutofit fontScale="90000"/>
          </a:bodyPr>
          <a:lstStyle/>
          <a:p>
            <a:r>
              <a:rPr lang="en-US" dirty="0"/>
              <a:t>The Effects of the Sacrament </a:t>
            </a:r>
            <a:br>
              <a:rPr lang="en-US" dirty="0"/>
            </a:br>
            <a:r>
              <a:rPr lang="en-US" dirty="0"/>
              <a:t>of Penance and Reconciliation</a:t>
            </a:r>
          </a:p>
        </p:txBody>
      </p:sp>
      <p:sp>
        <p:nvSpPr>
          <p:cNvPr id="3" name="Content Placeholder 2">
            <a:extLst>
              <a:ext uri="{FF2B5EF4-FFF2-40B4-BE49-F238E27FC236}">
                <a16:creationId xmlns:a16="http://schemas.microsoft.com/office/drawing/2014/main" id="{25A4A637-58BB-4C20-9E63-63F98FFD8564}"/>
              </a:ext>
            </a:extLst>
          </p:cNvPr>
          <p:cNvSpPr>
            <a:spLocks noGrp="1"/>
          </p:cNvSpPr>
          <p:nvPr>
            <p:ph idx="1"/>
          </p:nvPr>
        </p:nvSpPr>
        <p:spPr>
          <a:xfrm>
            <a:off x="1066800" y="1981200"/>
            <a:ext cx="7239000" cy="4068763"/>
          </a:xfrm>
        </p:spPr>
        <p:txBody>
          <a:bodyPr>
            <a:noAutofit/>
          </a:bodyPr>
          <a:lstStyle/>
          <a:p>
            <a:pPr>
              <a:lnSpc>
                <a:spcPct val="114000"/>
              </a:lnSpc>
              <a:spcBef>
                <a:spcPts val="0"/>
              </a:spcBef>
              <a:buAutoNum type="arabicPeriod"/>
            </a:pPr>
            <a:r>
              <a:rPr lang="en-US" sz="2200" b="1" dirty="0"/>
              <a:t>The forgiveness of all sin: </a:t>
            </a:r>
            <a:r>
              <a:rPr lang="en-US" sz="2200" dirty="0"/>
              <a:t>Jesus shed his blood so that sin might be forgiven. </a:t>
            </a:r>
          </a:p>
          <a:p>
            <a:pPr>
              <a:lnSpc>
                <a:spcPct val="114000"/>
              </a:lnSpc>
              <a:spcBef>
                <a:spcPts val="0"/>
              </a:spcBef>
              <a:buAutoNum type="arabicPeriod"/>
            </a:pPr>
            <a:r>
              <a:rPr lang="en-US" sz="2200" b="1" dirty="0"/>
              <a:t>Reconciliation with God:</a:t>
            </a:r>
            <a:r>
              <a:rPr lang="en-US" sz="2200" dirty="0"/>
              <a:t> This is the purpose of the sacrament.</a:t>
            </a:r>
          </a:p>
          <a:p>
            <a:pPr>
              <a:lnSpc>
                <a:spcPct val="114000"/>
              </a:lnSpc>
              <a:spcBef>
                <a:spcPts val="0"/>
              </a:spcBef>
              <a:buAutoNum type="arabicPeriod"/>
            </a:pPr>
            <a:r>
              <a:rPr lang="en-US" sz="2200" b="1" dirty="0"/>
              <a:t>Reconciliation with the Church:</a:t>
            </a:r>
            <a:r>
              <a:rPr lang="en-US" sz="2200" dirty="0"/>
              <a:t> If we are reconciled with God, we are also reconciled with the Church. </a:t>
            </a:r>
          </a:p>
          <a:p>
            <a:pPr>
              <a:lnSpc>
                <a:spcPct val="114000"/>
              </a:lnSpc>
              <a:spcBef>
                <a:spcPts val="0"/>
              </a:spcBef>
              <a:buAutoNum type="arabicPeriod"/>
            </a:pPr>
            <a:r>
              <a:rPr lang="en-US" sz="2200" b="1" dirty="0"/>
              <a:t>Remission of punishment for sin: </a:t>
            </a:r>
            <a:r>
              <a:rPr lang="en-US" sz="2200" dirty="0"/>
              <a:t>God’s forgiveness and grace received in the Sacrament</a:t>
            </a:r>
            <a:br>
              <a:rPr lang="en-US" sz="2200" dirty="0"/>
            </a:br>
            <a:r>
              <a:rPr lang="en-US" sz="2200" dirty="0"/>
              <a:t>of Penance and Reconciliation remits eternal punishment for mortal sins committed after Baptism. </a:t>
            </a:r>
          </a:p>
        </p:txBody>
      </p:sp>
    </p:spTree>
    <p:extLst>
      <p:ext uri="{BB962C8B-B14F-4D97-AF65-F5344CB8AC3E}">
        <p14:creationId xmlns:p14="http://schemas.microsoft.com/office/powerpoint/2010/main" val="28359508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8828D4-0CE8-4965-88FA-EE82F74026DA}"/>
              </a:ext>
            </a:extLst>
          </p:cNvPr>
          <p:cNvSpPr>
            <a:spLocks noGrp="1"/>
          </p:cNvSpPr>
          <p:nvPr>
            <p:ph type="title"/>
          </p:nvPr>
        </p:nvSpPr>
        <p:spPr>
          <a:xfrm>
            <a:off x="990600" y="762000"/>
            <a:ext cx="8229600" cy="914400"/>
          </a:xfrm>
        </p:spPr>
        <p:txBody>
          <a:bodyPr>
            <a:normAutofit/>
          </a:bodyPr>
          <a:lstStyle/>
          <a:p>
            <a:r>
              <a:rPr lang="en-US" sz="2000" dirty="0"/>
              <a:t>The Effects of the Sacrament </a:t>
            </a:r>
            <a:br>
              <a:rPr lang="en-US" sz="2000" dirty="0"/>
            </a:br>
            <a:r>
              <a:rPr lang="en-US" sz="2000" dirty="0"/>
              <a:t>of Penance and Reconciliation (continued)</a:t>
            </a:r>
          </a:p>
        </p:txBody>
      </p:sp>
      <p:sp>
        <p:nvSpPr>
          <p:cNvPr id="3" name="Content Placeholder 2">
            <a:extLst>
              <a:ext uri="{FF2B5EF4-FFF2-40B4-BE49-F238E27FC236}">
                <a16:creationId xmlns:a16="http://schemas.microsoft.com/office/drawing/2014/main" id="{A199C0CA-A218-4B7B-AD8A-8D846BF4A920}"/>
              </a:ext>
            </a:extLst>
          </p:cNvPr>
          <p:cNvSpPr>
            <a:spLocks noGrp="1"/>
          </p:cNvSpPr>
          <p:nvPr>
            <p:ph idx="1"/>
          </p:nvPr>
        </p:nvSpPr>
        <p:spPr>
          <a:xfrm>
            <a:off x="990600" y="1828800"/>
            <a:ext cx="7626264" cy="4571999"/>
          </a:xfrm>
        </p:spPr>
        <p:txBody>
          <a:bodyPr>
            <a:normAutofit/>
          </a:bodyPr>
          <a:lstStyle/>
          <a:p>
            <a:pPr>
              <a:lnSpc>
                <a:spcPct val="114000"/>
              </a:lnSpc>
              <a:spcBef>
                <a:spcPts val="0"/>
              </a:spcBef>
              <a:buFont typeface="+mj-lt"/>
              <a:buAutoNum type="arabicPeriod" startAt="5"/>
            </a:pPr>
            <a:r>
              <a:rPr lang="en-US" sz="2200" b="1" dirty="0"/>
              <a:t>Peace and serenity of conscience, and spiritual consolation: </a:t>
            </a:r>
            <a:r>
              <a:rPr lang="en-US" sz="2200" dirty="0"/>
              <a:t>Peace is a gift from God. If we are not </a:t>
            </a:r>
            <a:br>
              <a:rPr lang="en-US" sz="2200" dirty="0"/>
            </a:br>
            <a:r>
              <a:rPr lang="en-US" sz="2200" dirty="0"/>
              <a:t>at peace, it may be that something in ourselves is interfering with that gift.</a:t>
            </a:r>
          </a:p>
          <a:p>
            <a:pPr>
              <a:lnSpc>
                <a:spcPct val="114000"/>
              </a:lnSpc>
              <a:spcBef>
                <a:spcPts val="0"/>
              </a:spcBef>
              <a:buFont typeface="+mj-lt"/>
              <a:buAutoNum type="arabicPeriod" startAt="5"/>
            </a:pPr>
            <a:r>
              <a:rPr lang="en-US" sz="2200" b="1" dirty="0"/>
              <a:t>An increase in spiritual strength </a:t>
            </a:r>
            <a:br>
              <a:rPr lang="en-US" sz="2200" b="1" dirty="0"/>
            </a:br>
            <a:r>
              <a:rPr lang="en-US" sz="2200" b="1" dirty="0"/>
              <a:t>for the Christian battle: </a:t>
            </a:r>
            <a:r>
              <a:rPr lang="en-US" sz="2200" dirty="0"/>
              <a:t>When you </a:t>
            </a:r>
            <a:br>
              <a:rPr lang="en-US" sz="2200" dirty="0"/>
            </a:br>
            <a:r>
              <a:rPr lang="en-US" sz="2200" dirty="0"/>
              <a:t>experience challenges such as </a:t>
            </a:r>
            <a:br>
              <a:rPr lang="en-US" sz="2200" dirty="0"/>
            </a:br>
            <a:r>
              <a:rPr lang="en-US" sz="2200" dirty="0"/>
              <a:t>temptation, peer pressure, bullying, </a:t>
            </a:r>
            <a:br>
              <a:rPr lang="en-US" sz="2200" dirty="0"/>
            </a:br>
            <a:r>
              <a:rPr lang="en-US" sz="2200" dirty="0"/>
              <a:t>or betrayal, you are not alone. The </a:t>
            </a:r>
            <a:br>
              <a:rPr lang="en-US" sz="2200" dirty="0"/>
            </a:br>
            <a:r>
              <a:rPr lang="en-US" sz="2200" dirty="0"/>
              <a:t>angels and saints and the entire </a:t>
            </a:r>
            <a:br>
              <a:rPr lang="en-US" sz="2200" dirty="0"/>
            </a:br>
            <a:r>
              <a:rPr lang="en-US" sz="2200" dirty="0"/>
              <a:t>Church are there for you.</a:t>
            </a:r>
          </a:p>
        </p:txBody>
      </p:sp>
      <p:pic>
        <p:nvPicPr>
          <p:cNvPr id="5" name="Picture 4" descr="A sign on a wooden pole&#10;&#10;Description automatically generated">
            <a:extLst>
              <a:ext uri="{FF2B5EF4-FFF2-40B4-BE49-F238E27FC236}">
                <a16:creationId xmlns:a16="http://schemas.microsoft.com/office/drawing/2014/main" id="{BC8A825C-EE5A-4E5C-99B7-7CCDC22034B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9516" r="8165" b="-289"/>
          <a:stretch/>
        </p:blipFill>
        <p:spPr>
          <a:xfrm>
            <a:off x="6096001" y="3314701"/>
            <a:ext cx="3047999" cy="2743199"/>
          </a:xfrm>
          <a:prstGeom prst="rect">
            <a:avLst/>
          </a:prstGeom>
        </p:spPr>
      </p:pic>
    </p:spTree>
    <p:extLst>
      <p:ext uri="{BB962C8B-B14F-4D97-AF65-F5344CB8AC3E}">
        <p14:creationId xmlns:p14="http://schemas.microsoft.com/office/powerpoint/2010/main" val="10585194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14400" y="1583615"/>
            <a:ext cx="7391400" cy="702385"/>
          </a:xfrm>
        </p:spPr>
        <p:txBody>
          <a:bodyPr anchor="ctr">
            <a:noAutofit/>
          </a:bodyPr>
          <a:lstStyle/>
          <a:p>
            <a:pPr algn="ctr">
              <a:lnSpc>
                <a:spcPct val="90000"/>
              </a:lnSpc>
            </a:pPr>
            <a:r>
              <a:rPr lang="en-US" sz="3200" dirty="0"/>
              <a:t>Why isn’t it enough to just tell </a:t>
            </a:r>
            <a:br>
              <a:rPr lang="en-US" sz="3200" dirty="0"/>
            </a:br>
            <a:r>
              <a:rPr lang="en-US" sz="3200" dirty="0"/>
              <a:t>God I’m sorry for my sins?</a:t>
            </a:r>
          </a:p>
        </p:txBody>
      </p:sp>
      <p:sp>
        <p:nvSpPr>
          <p:cNvPr id="6" name="Content Placeholder 5"/>
          <p:cNvSpPr>
            <a:spLocks noGrp="1"/>
          </p:cNvSpPr>
          <p:nvPr>
            <p:ph type="body" sz="quarter" idx="12"/>
          </p:nvPr>
        </p:nvSpPr>
        <p:spPr>
          <a:xfrm>
            <a:off x="1409701" y="1499863"/>
            <a:ext cx="6477000" cy="1090937"/>
          </a:xfrm>
        </p:spPr>
        <p:txBody>
          <a:bodyPr>
            <a:normAutofit/>
          </a:bodyPr>
          <a:lstStyle/>
          <a:p>
            <a:pPr marL="0" indent="0">
              <a:buNone/>
            </a:pPr>
            <a:endParaRPr lang="en-US" dirty="0"/>
          </a:p>
          <a:p>
            <a:endParaRPr lang="en-US" dirty="0"/>
          </a:p>
        </p:txBody>
      </p:sp>
      <p:pic>
        <p:nvPicPr>
          <p:cNvPr id="3" name="Picture 2" descr="A person flying a kite at sunset&#10;&#10;Description automatically generated">
            <a:extLst>
              <a:ext uri="{FF2B5EF4-FFF2-40B4-BE49-F238E27FC236}">
                <a16:creationId xmlns:a16="http://schemas.microsoft.com/office/drawing/2014/main" id="{F81E7971-B61C-458D-B575-9E582E5761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7401" y="2734829"/>
            <a:ext cx="5181600" cy="3590849"/>
          </a:xfrm>
          <a:prstGeom prst="rect">
            <a:avLst/>
          </a:prstGeom>
        </p:spPr>
      </p:pic>
      <p:sp>
        <p:nvSpPr>
          <p:cNvPr id="7" name="Title 4">
            <a:extLst>
              <a:ext uri="{FF2B5EF4-FFF2-40B4-BE49-F238E27FC236}">
                <a16:creationId xmlns:a16="http://schemas.microsoft.com/office/drawing/2014/main" id="{288D6584-4C5B-45AB-B01E-ACD2BE9F6E24}"/>
              </a:ext>
            </a:extLst>
          </p:cNvPr>
          <p:cNvSpPr txBox="1">
            <a:spLocks/>
          </p:cNvSpPr>
          <p:nvPr/>
        </p:nvSpPr>
        <p:spPr>
          <a:xfrm>
            <a:off x="914400" y="906186"/>
            <a:ext cx="7239000" cy="5334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pPr algn="ctr">
              <a:lnSpc>
                <a:spcPct val="90000"/>
              </a:lnSpc>
            </a:pPr>
            <a:r>
              <a:rPr lang="en-US" sz="2400" dirty="0"/>
              <a:t>Chapter Focus Question: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295400" y="838200"/>
            <a:ext cx="5257800" cy="1066800"/>
          </a:xfrm>
        </p:spPr>
        <p:txBody>
          <a:bodyPr>
            <a:normAutofit/>
          </a:bodyPr>
          <a:lstStyle/>
          <a:p>
            <a:r>
              <a:rPr lang="en-US" dirty="0"/>
              <a:t>The Sacrament of Penance </a:t>
            </a:r>
            <a:br>
              <a:rPr lang="en-US" dirty="0"/>
            </a:br>
            <a:r>
              <a:rPr lang="en-US" dirty="0"/>
              <a:t>and Reconciliation</a:t>
            </a:r>
          </a:p>
        </p:txBody>
      </p:sp>
      <p:sp>
        <p:nvSpPr>
          <p:cNvPr id="6" name="Content Placeholder 5"/>
          <p:cNvSpPr>
            <a:spLocks noGrp="1"/>
          </p:cNvSpPr>
          <p:nvPr>
            <p:ph idx="1"/>
          </p:nvPr>
        </p:nvSpPr>
        <p:spPr>
          <a:xfrm>
            <a:off x="1219200" y="1914197"/>
            <a:ext cx="4430110" cy="4343399"/>
          </a:xfrm>
        </p:spPr>
        <p:txBody>
          <a:bodyPr>
            <a:normAutofit fontScale="92500"/>
          </a:bodyPr>
          <a:lstStyle/>
          <a:p>
            <a:pPr marL="231775" indent="-231775">
              <a:lnSpc>
                <a:spcPct val="114000"/>
              </a:lnSpc>
              <a:spcBef>
                <a:spcPts val="0"/>
              </a:spcBef>
            </a:pPr>
            <a:r>
              <a:rPr lang="en-US" dirty="0"/>
              <a:t>The Sacrament of Penance</a:t>
            </a:r>
            <a:br>
              <a:rPr lang="en-US" dirty="0"/>
            </a:br>
            <a:r>
              <a:rPr lang="en-US" dirty="0"/>
              <a:t>and Reconciliation is for the forgiveness of sins.</a:t>
            </a:r>
          </a:p>
          <a:p>
            <a:pPr marL="231775" indent="-231775">
              <a:lnSpc>
                <a:spcPct val="114000"/>
              </a:lnSpc>
              <a:spcBef>
                <a:spcPts val="0"/>
              </a:spcBef>
            </a:pPr>
            <a:r>
              <a:rPr lang="en-US" dirty="0"/>
              <a:t>Most people will likely receive this sacrament more often in their lifetime. </a:t>
            </a:r>
          </a:p>
          <a:p>
            <a:pPr marL="231775" indent="-231775">
              <a:lnSpc>
                <a:spcPct val="114000"/>
              </a:lnSpc>
              <a:spcBef>
                <a:spcPts val="0"/>
              </a:spcBef>
            </a:pPr>
            <a:r>
              <a:rPr lang="en-US" dirty="0"/>
              <a:t>This is the sacrament through which sins committed after Baptism can be forgiven and through which we are reconciled with God and the community. </a:t>
            </a:r>
          </a:p>
        </p:txBody>
      </p:sp>
      <p:pic>
        <p:nvPicPr>
          <p:cNvPr id="3" name="Picture 2" descr="A person standing in front of a window&#10;&#10;Description automatically generated">
            <a:extLst>
              <a:ext uri="{FF2B5EF4-FFF2-40B4-BE49-F238E27FC236}">
                <a16:creationId xmlns:a16="http://schemas.microsoft.com/office/drawing/2014/main" id="{E8F18822-F682-4305-BF27-0B2D728D0D2F}"/>
              </a:ext>
            </a:extLst>
          </p:cNvPr>
          <p:cNvPicPr>
            <a:picLocks noChangeAspect="1"/>
          </p:cNvPicPr>
          <p:nvPr/>
        </p:nvPicPr>
        <p:blipFill rotWithShape="1">
          <a:blip r:embed="rId3">
            <a:extLst>
              <a:ext uri="{28A0092B-C50C-407E-A947-70E740481C1C}">
                <a14:useLocalDpi xmlns:a14="http://schemas.microsoft.com/office/drawing/2010/main" val="0"/>
              </a:ext>
            </a:extLst>
          </a:blip>
          <a:srcRect l="15541" t="13953" r="34069"/>
          <a:stretch/>
        </p:blipFill>
        <p:spPr>
          <a:xfrm>
            <a:off x="5715000" y="2058714"/>
            <a:ext cx="2735891" cy="350388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990600"/>
            <a:ext cx="8229600" cy="533400"/>
          </a:xfrm>
        </p:spPr>
        <p:txBody>
          <a:bodyPr/>
          <a:lstStyle/>
          <a:p>
            <a:r>
              <a:rPr lang="en-US" dirty="0"/>
              <a:t>Other Names for the Sacrament</a:t>
            </a:r>
          </a:p>
        </p:txBody>
      </p:sp>
      <p:sp>
        <p:nvSpPr>
          <p:cNvPr id="3" name="Content Placeholder 2"/>
          <p:cNvSpPr>
            <a:spLocks noGrp="1"/>
          </p:cNvSpPr>
          <p:nvPr>
            <p:ph idx="1"/>
          </p:nvPr>
        </p:nvSpPr>
        <p:spPr>
          <a:xfrm>
            <a:off x="3124200" y="1752600"/>
            <a:ext cx="5486400" cy="4114800"/>
          </a:xfrm>
        </p:spPr>
        <p:txBody>
          <a:bodyPr>
            <a:normAutofit lnSpcReduction="10000"/>
          </a:bodyPr>
          <a:lstStyle/>
          <a:p>
            <a:pPr marL="0" indent="0">
              <a:lnSpc>
                <a:spcPct val="114000"/>
              </a:lnSpc>
              <a:spcBef>
                <a:spcPts val="0"/>
              </a:spcBef>
              <a:buNone/>
            </a:pPr>
            <a:r>
              <a:rPr lang="en-US" sz="2000" b="1" dirty="0"/>
              <a:t>Sacrament of Conversion</a:t>
            </a:r>
            <a:endParaRPr lang="en-US" sz="2000" dirty="0"/>
          </a:p>
          <a:p>
            <a:pPr marL="231775" indent="-231775">
              <a:lnSpc>
                <a:spcPct val="114000"/>
              </a:lnSpc>
              <a:spcBef>
                <a:spcPts val="0"/>
              </a:spcBef>
            </a:pPr>
            <a:r>
              <a:rPr lang="en-US" sz="2000" dirty="0"/>
              <a:t>The Greek word for </a:t>
            </a:r>
            <a:r>
              <a:rPr lang="en-US" sz="2000" i="1" dirty="0"/>
              <a:t>conversion</a:t>
            </a:r>
            <a:r>
              <a:rPr lang="en-US" sz="2000" dirty="0"/>
              <a:t> is </a:t>
            </a:r>
            <a:r>
              <a:rPr lang="en-US" sz="2000" i="1" dirty="0"/>
              <a:t>metanoia</a:t>
            </a:r>
            <a:r>
              <a:rPr lang="en-US" sz="2000" dirty="0"/>
              <a:t>. This word means “a turning around.”</a:t>
            </a:r>
          </a:p>
          <a:p>
            <a:pPr marL="231775" indent="-231775">
              <a:lnSpc>
                <a:spcPct val="114000"/>
              </a:lnSpc>
              <a:spcBef>
                <a:spcPts val="0"/>
              </a:spcBef>
            </a:pPr>
            <a:r>
              <a:rPr lang="en-US" sz="2000" dirty="0"/>
              <a:t>When we realize that we have been going the wrong direction, we turn and take the path to get us where God wants us to be. </a:t>
            </a:r>
          </a:p>
          <a:p>
            <a:pPr marL="231775" indent="-231775">
              <a:lnSpc>
                <a:spcPct val="114000"/>
              </a:lnSpc>
              <a:spcBef>
                <a:spcPts val="0"/>
              </a:spcBef>
            </a:pPr>
            <a:endParaRPr lang="en-US" sz="2000" dirty="0"/>
          </a:p>
          <a:p>
            <a:pPr marL="0" indent="0">
              <a:lnSpc>
                <a:spcPct val="114000"/>
              </a:lnSpc>
              <a:spcBef>
                <a:spcPts val="0"/>
              </a:spcBef>
              <a:buNone/>
            </a:pPr>
            <a:r>
              <a:rPr lang="en-US" sz="2000" b="1" dirty="0"/>
              <a:t>Sacrament of Confession</a:t>
            </a:r>
            <a:endParaRPr lang="en-US" sz="2000" dirty="0"/>
          </a:p>
          <a:p>
            <a:pPr marL="231775" indent="-231775">
              <a:lnSpc>
                <a:spcPct val="114000"/>
              </a:lnSpc>
              <a:spcBef>
                <a:spcPts val="0"/>
              </a:spcBef>
            </a:pPr>
            <a:r>
              <a:rPr lang="en-US" sz="2000" dirty="0"/>
              <a:t>In confessing our sins, we must name them. Confessing is a way of taking responsibility. It is an acknowledgment of God’s holiness and mercy.</a:t>
            </a:r>
          </a:p>
          <a:p>
            <a:endParaRPr lang="en-US" dirty="0"/>
          </a:p>
        </p:txBody>
      </p:sp>
      <p:pic>
        <p:nvPicPr>
          <p:cNvPr id="5" name="Picture 4" descr="A person sitting in a chair&#10;&#10;Description automatically generated">
            <a:extLst>
              <a:ext uri="{FF2B5EF4-FFF2-40B4-BE49-F238E27FC236}">
                <a16:creationId xmlns:a16="http://schemas.microsoft.com/office/drawing/2014/main" id="{1086FDA6-C346-4E3A-B5DC-3EFDF61E2D7F}"/>
              </a:ext>
            </a:extLst>
          </p:cNvPr>
          <p:cNvPicPr>
            <a:picLocks noChangeAspect="1"/>
          </p:cNvPicPr>
          <p:nvPr/>
        </p:nvPicPr>
        <p:blipFill rotWithShape="1">
          <a:blip r:embed="rId3">
            <a:extLst>
              <a:ext uri="{28A0092B-C50C-407E-A947-70E740481C1C}">
                <a14:useLocalDpi xmlns:a14="http://schemas.microsoft.com/office/drawing/2010/main" val="0"/>
              </a:ext>
            </a:extLst>
          </a:blip>
          <a:srcRect l="17210" r="23624"/>
          <a:stretch/>
        </p:blipFill>
        <p:spPr>
          <a:xfrm>
            <a:off x="0" y="1828800"/>
            <a:ext cx="2834641" cy="32004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914400"/>
            <a:ext cx="8229600" cy="533400"/>
          </a:xfrm>
        </p:spPr>
        <p:txBody>
          <a:bodyPr>
            <a:normAutofit/>
          </a:bodyPr>
          <a:lstStyle/>
          <a:p>
            <a:r>
              <a:rPr lang="en-US" sz="2000" dirty="0"/>
              <a:t>Other Names for the Sacrament (continued)</a:t>
            </a:r>
          </a:p>
        </p:txBody>
      </p:sp>
      <p:sp>
        <p:nvSpPr>
          <p:cNvPr id="3" name="Content Placeholder 2"/>
          <p:cNvSpPr>
            <a:spLocks noGrp="1"/>
          </p:cNvSpPr>
          <p:nvPr>
            <p:ph idx="1"/>
          </p:nvPr>
        </p:nvSpPr>
        <p:spPr>
          <a:xfrm>
            <a:off x="1371600" y="1598940"/>
            <a:ext cx="6705600" cy="4344660"/>
          </a:xfrm>
        </p:spPr>
        <p:txBody>
          <a:bodyPr>
            <a:normAutofit fontScale="92500" lnSpcReduction="10000"/>
          </a:bodyPr>
          <a:lstStyle/>
          <a:p>
            <a:pPr marL="0" indent="0">
              <a:lnSpc>
                <a:spcPct val="114000"/>
              </a:lnSpc>
              <a:spcBef>
                <a:spcPts val="0"/>
              </a:spcBef>
              <a:buNone/>
            </a:pPr>
            <a:r>
              <a:rPr lang="en-US" b="1" dirty="0"/>
              <a:t>Sacrament of Forgiveness</a:t>
            </a:r>
            <a:endParaRPr lang="en-US" dirty="0"/>
          </a:p>
          <a:p>
            <a:pPr marL="231775" indent="-231775">
              <a:lnSpc>
                <a:spcPct val="114000"/>
              </a:lnSpc>
              <a:spcBef>
                <a:spcPts val="0"/>
              </a:spcBef>
            </a:pPr>
            <a:r>
              <a:rPr lang="en-US" dirty="0"/>
              <a:t>In this sacrament, through the priest’s absolution, we receive pardon for our sins and the gift of God’s peace. </a:t>
            </a:r>
          </a:p>
          <a:p>
            <a:pPr marL="231775" indent="-231775">
              <a:lnSpc>
                <a:spcPct val="114000"/>
              </a:lnSpc>
              <a:spcBef>
                <a:spcPts val="0"/>
              </a:spcBef>
            </a:pPr>
            <a:endParaRPr lang="en-US" dirty="0"/>
          </a:p>
          <a:p>
            <a:pPr marL="0" indent="0">
              <a:lnSpc>
                <a:spcPct val="114000"/>
              </a:lnSpc>
              <a:spcBef>
                <a:spcPts val="0"/>
              </a:spcBef>
              <a:buNone/>
            </a:pPr>
            <a:r>
              <a:rPr lang="en-US" b="1" dirty="0"/>
              <a:t>Sacrament of Penance</a:t>
            </a:r>
            <a:endParaRPr lang="en-US" dirty="0"/>
          </a:p>
          <a:p>
            <a:pPr>
              <a:lnSpc>
                <a:spcPct val="114000"/>
              </a:lnSpc>
              <a:spcBef>
                <a:spcPts val="0"/>
              </a:spcBef>
            </a:pPr>
            <a:r>
              <a:rPr lang="en-US" dirty="0"/>
              <a:t>The action of penance is necessary for the completion of the sacrament.</a:t>
            </a:r>
          </a:p>
          <a:p>
            <a:pPr>
              <a:lnSpc>
                <a:spcPct val="114000"/>
              </a:lnSpc>
              <a:spcBef>
                <a:spcPts val="0"/>
              </a:spcBef>
            </a:pPr>
            <a:endParaRPr lang="en-US" dirty="0"/>
          </a:p>
          <a:p>
            <a:pPr marL="0" indent="0">
              <a:lnSpc>
                <a:spcPct val="114000"/>
              </a:lnSpc>
              <a:spcBef>
                <a:spcPts val="0"/>
              </a:spcBef>
              <a:buNone/>
            </a:pPr>
            <a:r>
              <a:rPr lang="en-US" b="1" dirty="0"/>
              <a:t>Sacrament of Reconciliation</a:t>
            </a:r>
            <a:r>
              <a:rPr lang="en-US" dirty="0"/>
              <a:t> </a:t>
            </a:r>
          </a:p>
          <a:p>
            <a:pPr>
              <a:lnSpc>
                <a:spcPct val="114000"/>
              </a:lnSpc>
              <a:spcBef>
                <a:spcPts val="0"/>
              </a:spcBef>
            </a:pPr>
            <a:r>
              <a:rPr lang="en-US" dirty="0"/>
              <a:t>By it, in God’s love, we are reconciled to him</a:t>
            </a:r>
            <a:br>
              <a:rPr lang="en-US" dirty="0"/>
            </a:br>
            <a:r>
              <a:rPr lang="en-US" dirty="0"/>
              <a:t>and our brothers and sisters.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8645" y="838200"/>
            <a:ext cx="8229600" cy="990600"/>
          </a:xfrm>
        </p:spPr>
        <p:txBody>
          <a:bodyPr>
            <a:normAutofit/>
          </a:bodyPr>
          <a:lstStyle/>
          <a:p>
            <a:r>
              <a:rPr lang="en-US" dirty="0"/>
              <a:t>The Sacrament Consists of Four Actions . . .</a:t>
            </a:r>
          </a:p>
        </p:txBody>
      </p:sp>
      <p:sp>
        <p:nvSpPr>
          <p:cNvPr id="3" name="Content Placeholder 2"/>
          <p:cNvSpPr>
            <a:spLocks noGrp="1"/>
          </p:cNvSpPr>
          <p:nvPr>
            <p:ph idx="1"/>
          </p:nvPr>
        </p:nvSpPr>
        <p:spPr>
          <a:xfrm>
            <a:off x="750177" y="1752600"/>
            <a:ext cx="5410200" cy="3662855"/>
          </a:xfrm>
        </p:spPr>
        <p:txBody>
          <a:bodyPr>
            <a:normAutofit/>
          </a:bodyPr>
          <a:lstStyle/>
          <a:p>
            <a:pPr marL="231775" indent="-231775">
              <a:lnSpc>
                <a:spcPct val="114000"/>
              </a:lnSpc>
              <a:spcBef>
                <a:spcPts val="0"/>
              </a:spcBef>
            </a:pPr>
            <a:r>
              <a:rPr lang="en-US" dirty="0"/>
              <a:t>Three of the actions are made by </a:t>
            </a:r>
            <a:br>
              <a:rPr lang="en-US" dirty="0"/>
            </a:br>
            <a:r>
              <a:rPr lang="en-US" dirty="0"/>
              <a:t>the penitent and one by the priest.</a:t>
            </a:r>
          </a:p>
          <a:p>
            <a:pPr marL="231775" indent="-231775">
              <a:lnSpc>
                <a:spcPct val="114000"/>
              </a:lnSpc>
              <a:spcBef>
                <a:spcPts val="0"/>
              </a:spcBef>
            </a:pPr>
            <a:r>
              <a:rPr lang="en-US" dirty="0"/>
              <a:t>The actions of the penitent are repentance, confession, and the intention to do what is possible </a:t>
            </a:r>
            <a:br>
              <a:rPr lang="en-US" dirty="0"/>
            </a:br>
            <a:r>
              <a:rPr lang="en-US" dirty="0"/>
              <a:t>to repair the harm caused by sin. This last action is called penance.</a:t>
            </a:r>
          </a:p>
          <a:p>
            <a:pPr marL="231775" indent="-231775">
              <a:lnSpc>
                <a:spcPct val="114000"/>
              </a:lnSpc>
              <a:spcBef>
                <a:spcPts val="0"/>
              </a:spcBef>
            </a:pPr>
            <a:r>
              <a:rPr lang="en-US" dirty="0"/>
              <a:t>The action of the priest is absolution.</a:t>
            </a:r>
          </a:p>
          <a:p>
            <a:endParaRPr lang="en-US" dirty="0"/>
          </a:p>
        </p:txBody>
      </p:sp>
      <p:pic>
        <p:nvPicPr>
          <p:cNvPr id="5" name="Picture 4" descr="A picture containing person, indoor, looking, person&#10;&#10;Description automatically generated">
            <a:extLst>
              <a:ext uri="{FF2B5EF4-FFF2-40B4-BE49-F238E27FC236}">
                <a16:creationId xmlns:a16="http://schemas.microsoft.com/office/drawing/2014/main" id="{9A8AACBA-F296-4016-86B1-484AA75529E8}"/>
              </a:ext>
            </a:extLst>
          </p:cNvPr>
          <p:cNvPicPr>
            <a:picLocks noChangeAspect="1"/>
          </p:cNvPicPr>
          <p:nvPr/>
        </p:nvPicPr>
        <p:blipFill rotWithShape="1">
          <a:blip r:embed="rId3">
            <a:extLst>
              <a:ext uri="{28A0092B-C50C-407E-A947-70E740481C1C}">
                <a14:useLocalDpi xmlns:a14="http://schemas.microsoft.com/office/drawing/2010/main" val="0"/>
              </a:ext>
            </a:extLst>
          </a:blip>
          <a:srcRect l="37318"/>
          <a:stretch/>
        </p:blipFill>
        <p:spPr>
          <a:xfrm>
            <a:off x="6248400" y="1941785"/>
            <a:ext cx="2895600" cy="3284483"/>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1066800"/>
            <a:ext cx="5943600" cy="533400"/>
          </a:xfrm>
        </p:spPr>
        <p:txBody>
          <a:bodyPr/>
          <a:lstStyle/>
          <a:p>
            <a:r>
              <a:rPr lang="en-US" dirty="0"/>
              <a:t>Sin</a:t>
            </a:r>
          </a:p>
        </p:txBody>
      </p:sp>
      <p:sp>
        <p:nvSpPr>
          <p:cNvPr id="3" name="Content Placeholder 2"/>
          <p:cNvSpPr>
            <a:spLocks noGrp="1"/>
          </p:cNvSpPr>
          <p:nvPr>
            <p:ph idx="1"/>
          </p:nvPr>
        </p:nvSpPr>
        <p:spPr>
          <a:xfrm>
            <a:off x="1524000" y="1752600"/>
            <a:ext cx="6477000" cy="4373563"/>
          </a:xfrm>
        </p:spPr>
        <p:txBody>
          <a:bodyPr>
            <a:normAutofit/>
          </a:bodyPr>
          <a:lstStyle/>
          <a:p>
            <a:pPr marL="231775" indent="-231775">
              <a:lnSpc>
                <a:spcPct val="114000"/>
              </a:lnSpc>
              <a:spcBef>
                <a:spcPts val="0"/>
              </a:spcBef>
            </a:pPr>
            <a:r>
              <a:rPr lang="en-US" dirty="0"/>
              <a:t>Sin is any deliberate offense, in thought, word, or deed, against the will of God. Sin wounds human nature and injures human solidarity.</a:t>
            </a:r>
          </a:p>
          <a:p>
            <a:pPr marL="231775" indent="-231775">
              <a:lnSpc>
                <a:spcPct val="114000"/>
              </a:lnSpc>
              <a:spcBef>
                <a:spcPts val="0"/>
              </a:spcBef>
            </a:pPr>
            <a:r>
              <a:rPr lang="en-US" dirty="0"/>
              <a:t>An individual’s sin harms the Church because her members are intimately linked. Through the sacraments, we are united,</a:t>
            </a:r>
            <a:br>
              <a:rPr lang="en-US" dirty="0"/>
            </a:br>
            <a:r>
              <a:rPr lang="en-US" dirty="0"/>
              <a:t>and we influence one another in a deep</a:t>
            </a:r>
            <a:br>
              <a:rPr lang="en-US" dirty="0"/>
            </a:br>
            <a:r>
              <a:rPr lang="en-US" dirty="0"/>
              <a:t>and spiritual way. When sins are committed, this communion is damaged.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diagram&#10;&#10;Description automatically generated">
            <a:extLst>
              <a:ext uri="{FF2B5EF4-FFF2-40B4-BE49-F238E27FC236}">
                <a16:creationId xmlns:a16="http://schemas.microsoft.com/office/drawing/2014/main" id="{404A290C-A157-4F89-AAA2-7DB54EFB6D9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68314" y="3276600"/>
            <a:ext cx="4142286" cy="3124200"/>
          </a:xfrm>
          <a:prstGeom prst="rect">
            <a:avLst/>
          </a:prstGeom>
        </p:spPr>
      </p:pic>
      <p:sp>
        <p:nvSpPr>
          <p:cNvPr id="2" name="Title 1"/>
          <p:cNvSpPr>
            <a:spLocks noGrp="1"/>
          </p:cNvSpPr>
          <p:nvPr>
            <p:ph type="title"/>
          </p:nvPr>
        </p:nvSpPr>
        <p:spPr>
          <a:xfrm>
            <a:off x="762000" y="990600"/>
            <a:ext cx="8229600" cy="533400"/>
          </a:xfrm>
        </p:spPr>
        <p:txBody>
          <a:bodyPr/>
          <a:lstStyle/>
          <a:p>
            <a:r>
              <a:rPr lang="en-US" dirty="0"/>
              <a:t>Mortal Sin</a:t>
            </a:r>
          </a:p>
        </p:txBody>
      </p:sp>
      <p:sp>
        <p:nvSpPr>
          <p:cNvPr id="3" name="Content Placeholder 2"/>
          <p:cNvSpPr>
            <a:spLocks noGrp="1"/>
          </p:cNvSpPr>
          <p:nvPr>
            <p:ph idx="1"/>
          </p:nvPr>
        </p:nvSpPr>
        <p:spPr>
          <a:xfrm>
            <a:off x="762000" y="1524000"/>
            <a:ext cx="7954418" cy="4495799"/>
          </a:xfrm>
        </p:spPr>
        <p:txBody>
          <a:bodyPr>
            <a:normAutofit/>
          </a:bodyPr>
          <a:lstStyle/>
          <a:p>
            <a:pPr marL="231775" indent="-231775">
              <a:lnSpc>
                <a:spcPct val="114000"/>
              </a:lnSpc>
              <a:spcBef>
                <a:spcPts val="0"/>
              </a:spcBef>
              <a:spcAft>
                <a:spcPts val="200"/>
              </a:spcAft>
            </a:pPr>
            <a:r>
              <a:rPr lang="en-US" sz="2200" dirty="0"/>
              <a:t>To deliberately, knowingly, and willingly choose to commit a serious violation of God’s Law. Mortal sin is called mortal,</a:t>
            </a:r>
            <a:br>
              <a:rPr lang="en-US" sz="2200" dirty="0"/>
            </a:br>
            <a:r>
              <a:rPr lang="en-US" sz="2200" dirty="0"/>
              <a:t>or deadly, because it destroys charity, or love, within us. An unrepented mortal sin leads to eternal separation from God.</a:t>
            </a:r>
          </a:p>
          <a:p>
            <a:pPr marL="231775" indent="-231775">
              <a:lnSpc>
                <a:spcPct val="114000"/>
              </a:lnSpc>
              <a:spcBef>
                <a:spcPts val="0"/>
              </a:spcBef>
            </a:pPr>
            <a:r>
              <a:rPr lang="en-US" sz="2200" dirty="0"/>
              <a:t>Three conditions make a sin a mortal sin: </a:t>
            </a:r>
          </a:p>
          <a:p>
            <a:pPr marL="798513" indent="-336550">
              <a:lnSpc>
                <a:spcPct val="114000"/>
              </a:lnSpc>
              <a:spcBef>
                <a:spcPts val="0"/>
              </a:spcBef>
              <a:buFont typeface="+mj-lt"/>
              <a:buAutoNum type="arabicPeriod"/>
            </a:pPr>
            <a:r>
              <a:rPr lang="en-US" sz="2200" dirty="0"/>
              <a:t>The act concerns a serious and grave matter.</a:t>
            </a:r>
          </a:p>
          <a:p>
            <a:pPr marL="798513" indent="-336550">
              <a:lnSpc>
                <a:spcPct val="114000"/>
              </a:lnSpc>
              <a:spcBef>
                <a:spcPts val="0"/>
              </a:spcBef>
              <a:buFont typeface="+mj-lt"/>
              <a:buAutoNum type="arabicPeriod"/>
            </a:pPr>
            <a:r>
              <a:rPr lang="en-US" sz="2200" dirty="0"/>
              <a:t>It is committed with full knowledge that </a:t>
            </a:r>
            <a:br>
              <a:rPr lang="en-US" sz="2200" dirty="0"/>
            </a:br>
            <a:r>
              <a:rPr lang="en-US" sz="2200" dirty="0"/>
              <a:t>the action is sinful and in opposition to </a:t>
            </a:r>
            <a:br>
              <a:rPr lang="en-US" sz="2200" dirty="0"/>
            </a:br>
            <a:r>
              <a:rPr lang="en-US" sz="2200" dirty="0"/>
              <a:t>God’s Law.</a:t>
            </a:r>
          </a:p>
          <a:p>
            <a:pPr marL="798513" indent="-336550">
              <a:lnSpc>
                <a:spcPct val="114000"/>
              </a:lnSpc>
              <a:spcBef>
                <a:spcPts val="0"/>
              </a:spcBef>
              <a:buFont typeface="+mj-lt"/>
              <a:buAutoNum type="arabicPeriod"/>
            </a:pPr>
            <a:r>
              <a:rPr lang="en-US" sz="2200" dirty="0"/>
              <a:t>It is committed freely </a:t>
            </a:r>
            <a:br>
              <a:rPr lang="en-US" sz="2200" dirty="0"/>
            </a:br>
            <a:r>
              <a:rPr lang="en-US" sz="2200" dirty="0"/>
              <a:t>and deliberately. </a:t>
            </a:r>
          </a:p>
          <a:p>
            <a:endParaRPr lang="en-US" sz="22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918343"/>
            <a:ext cx="8229600" cy="533400"/>
          </a:xfrm>
        </p:spPr>
        <p:txBody>
          <a:bodyPr/>
          <a:lstStyle/>
          <a:p>
            <a:r>
              <a:rPr lang="en-US" dirty="0"/>
              <a:t>Venial Sin</a:t>
            </a:r>
          </a:p>
        </p:txBody>
      </p:sp>
      <p:pic>
        <p:nvPicPr>
          <p:cNvPr id="5" name="Picture 4" descr="A picture containing text&#10;&#10;Description automatically generated">
            <a:extLst>
              <a:ext uri="{FF2B5EF4-FFF2-40B4-BE49-F238E27FC236}">
                <a16:creationId xmlns:a16="http://schemas.microsoft.com/office/drawing/2014/main" id="{B5CAB15D-6F4A-4F99-AEE6-590109917DC5}"/>
              </a:ext>
            </a:extLst>
          </p:cNvPr>
          <p:cNvPicPr>
            <a:picLocks noChangeAspect="1"/>
          </p:cNvPicPr>
          <p:nvPr/>
        </p:nvPicPr>
        <p:blipFill rotWithShape="1">
          <a:blip r:embed="rId3">
            <a:extLst>
              <a:ext uri="{28A0092B-C50C-407E-A947-70E740481C1C}">
                <a14:useLocalDpi xmlns:a14="http://schemas.microsoft.com/office/drawing/2010/main" val="0"/>
              </a:ext>
            </a:extLst>
          </a:blip>
          <a:srcRect r="10880"/>
          <a:stretch/>
        </p:blipFill>
        <p:spPr>
          <a:xfrm>
            <a:off x="6096000" y="918343"/>
            <a:ext cx="2797298" cy="5196709"/>
          </a:xfrm>
          <a:prstGeom prst="rect">
            <a:avLst/>
          </a:prstGeom>
        </p:spPr>
      </p:pic>
      <p:sp>
        <p:nvSpPr>
          <p:cNvPr id="3" name="Content Placeholder 2"/>
          <p:cNvSpPr>
            <a:spLocks noGrp="1"/>
          </p:cNvSpPr>
          <p:nvPr>
            <p:ph idx="1"/>
          </p:nvPr>
        </p:nvSpPr>
        <p:spPr>
          <a:xfrm>
            <a:off x="1066800" y="1566041"/>
            <a:ext cx="5562600" cy="4373616"/>
          </a:xfrm>
        </p:spPr>
        <p:txBody>
          <a:bodyPr>
            <a:normAutofit lnSpcReduction="10000"/>
          </a:bodyPr>
          <a:lstStyle/>
          <a:p>
            <a:pPr marL="231775" indent="-231775">
              <a:lnSpc>
                <a:spcPct val="114000"/>
              </a:lnSpc>
              <a:spcBef>
                <a:spcPts val="0"/>
              </a:spcBef>
            </a:pPr>
            <a:r>
              <a:rPr lang="en-US" sz="2200" dirty="0"/>
              <a:t>A sin committed in a less serious matter. It doesn’t destroy our relationship with God or his love within us. It does weaken our relationship with him and with the Church community, and it weakens our ability to resist mortal sin.</a:t>
            </a:r>
          </a:p>
          <a:p>
            <a:pPr marL="231775" indent="-231775">
              <a:lnSpc>
                <a:spcPct val="114000"/>
              </a:lnSpc>
              <a:spcBef>
                <a:spcPts val="0"/>
              </a:spcBef>
            </a:pPr>
            <a:r>
              <a:rPr lang="en-US" sz="2200" dirty="0"/>
              <a:t>The repetition of sins, even venial ones, leads us to develop vices, which are sinful habits. Vices are often linked with the seven capital sins: pride, avarice (greed), lust, wrath, gluttony, envy, and sloth.</a:t>
            </a:r>
          </a:p>
        </p:txBody>
      </p:sp>
    </p:spTree>
  </p:cSld>
  <p:clrMapOvr>
    <a:masterClrMapping/>
  </p:clrMapOvr>
</p:sld>
</file>

<file path=ppt/theme/theme1.xml><?xml version="1.0" encoding="utf-8"?>
<a:theme xmlns:a="http://schemas.openxmlformats.org/drawingml/2006/main" name="LIC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w="9525">
          <a:noFill/>
          <a:miter lim="800000"/>
          <a:headEnd/>
          <a:tailEnd/>
        </a:ln>
      </a:spPr>
      <a:bodyPr>
        <a:spAutoFit/>
      </a:bodyPr>
      <a:lstStyle>
        <a:defPPr>
          <a:defRPr sz="800" dirty="0">
            <a:solidFill>
              <a:schemeClr val="bg1">
                <a:lumMod val="65000"/>
              </a:schemeClr>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237</TotalTime>
  <Words>2011</Words>
  <Application>Microsoft Office PowerPoint</Application>
  <PresentationFormat>On-screen Show (4:3)</PresentationFormat>
  <Paragraphs>133</Paragraphs>
  <Slides>18</Slides>
  <Notes>18</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18</vt:i4>
      </vt:variant>
    </vt:vector>
  </HeadingPairs>
  <TitlesOfParts>
    <vt:vector size="21" baseType="lpstr">
      <vt:lpstr>Arial</vt:lpstr>
      <vt:lpstr>Calibri</vt:lpstr>
      <vt:lpstr>LIC Presentation template</vt:lpstr>
      <vt:lpstr>The Sacrament  of Penance and Reconciliation</vt:lpstr>
      <vt:lpstr>Why isn’t it enough to just tell  God I’m sorry for my sins?</vt:lpstr>
      <vt:lpstr>The Sacrament of Penance  and Reconciliation</vt:lpstr>
      <vt:lpstr>Other Names for the Sacrament</vt:lpstr>
      <vt:lpstr>Other Names for the Sacrament (continued)</vt:lpstr>
      <vt:lpstr>The Sacrament Consists of Four Actions . . .</vt:lpstr>
      <vt:lpstr>Sin</vt:lpstr>
      <vt:lpstr>Mortal Sin</vt:lpstr>
      <vt:lpstr>Venial Sin</vt:lpstr>
      <vt:lpstr>Forgiveness</vt:lpstr>
      <vt:lpstr>Scriptural and Historical Background </vt:lpstr>
      <vt:lpstr>PowerPoint Presentation</vt:lpstr>
      <vt:lpstr>The Rite of Penance and Reconciliation</vt:lpstr>
      <vt:lpstr>The Rite of Penance and Reconciliation (continued)</vt:lpstr>
      <vt:lpstr>The Rite of Penance and Reconciliation (continued)</vt:lpstr>
      <vt:lpstr>How to Make a Good Confession</vt:lpstr>
      <vt:lpstr>The Effects of the Sacrament  of Penance and Reconciliation</vt:lpstr>
      <vt:lpstr>The Effects of the Sacrament  of Penance and Reconciliation (continued)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Sacrament of Penance and Reconciliation</dc:title>
  <dc:creator>Ivy Wick</dc:creator>
  <cp:lastModifiedBy>Brooke</cp:lastModifiedBy>
  <cp:revision>38</cp:revision>
  <dcterms:created xsi:type="dcterms:W3CDTF">2020-11-17T21:16:50Z</dcterms:created>
  <dcterms:modified xsi:type="dcterms:W3CDTF">2020-12-04T19:01:10Z</dcterms:modified>
</cp:coreProperties>
</file>